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9" r:id="rId4"/>
    <p:sldId id="270" r:id="rId5"/>
    <p:sldId id="271" r:id="rId6"/>
    <p:sldId id="272" r:id="rId7"/>
    <p:sldId id="257" r:id="rId8"/>
    <p:sldId id="259" r:id="rId9"/>
    <p:sldId id="261" r:id="rId10"/>
    <p:sldId id="268" r:id="rId11"/>
    <p:sldId id="265" r:id="rId12"/>
    <p:sldId id="263" r:id="rId13"/>
    <p:sldId id="264" r:id="rId14"/>
    <p:sldId id="266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4" d="100"/>
          <a:sy n="84" d="100"/>
        </p:scale>
        <p:origin x="5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2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9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9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8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6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9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6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7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75131-0CDF-4B82-ADFB-38DA3E3B7A47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D6B0C-9D06-47EE-A895-19DAE939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6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s://www.google.com/url?sa=i&amp;rct=j&amp;q=&amp;esrc=s&amp;source=images&amp;cd=&amp;cad=rja&amp;uact=8&amp;ved=2ahUKEwjc1KS7_8jaAhVidt8KHQ0GCsIQjRx6BAgAEAU&amp;url=https://www.biopharma-reporter.com/Article/2016/12/01/Takeda-building-Dengue-fever-vaccine-plant&amp;psig=AOvVaw3MFGUwhVzAldcPJtB1CbAG&amp;ust=1524318600676148" TargetMode="Externa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cad=rja&amp;uact=8&amp;ved=2ahUKEwjnrZmegsnaAhWFnOAKHaUED4oQjRx6BAgAEAU&amp;url=https://www.wikidata.org/wiki/Q415704&amp;psig=AOvVaw3Vd4cTreK5tgE9EB3SAkbe&amp;ust=1524319333385866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en.wikipedia.org/wiki/File:Continuous_Binary_Fractional_Distillation.PNG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www.google.com/url?sa=i&amp;rct=j&amp;q=&amp;esrc=s&amp;source=images&amp;cd=&amp;cad=rja&amp;uact=8&amp;ved=2ahUKEwjU0pfVjsnaAhVDPN8KHWBjC3IQjRx6BAgAEAU&amp;url=https://www.flickr.com/photos/harvestplus/7395896812&amp;psig=AOvVaw2c_H6on6_fKJEaSpruSn0w&amp;ust=1524322670492251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2ahUKEwjHk8-Ak8naAhURPN8KHdXNAw0QjRx6BAgAEAU&amp;url=http://www.padil.gov.au/aus-smuts/pest/main/140202/28884&amp;psig=AOvVaw2uXkM53JOpLf5DcsmzmhGW&amp;ust=1524323846684515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source=images&amp;cd=&amp;cad=rja&amp;uact=8&amp;ved=2ahUKEwipjpTmksnaAhWBmeAKHX8qBR8QjRx6BAgAEAU&amp;url=http://www.discoverlife.org/mp/20q?search%3DPuccinia%2Barenariae&amp;psig=AOvVaw0QQ7qfzBkcRcQpDu-nRRNx&amp;ust=1524323747078994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png"/><Relationship Id="rId10" Type="http://schemas.openxmlformats.org/officeDocument/2006/relationships/hyperlink" Target="https://www.google.com/url?sa=i&amp;rct=j&amp;q=&amp;esrc=s&amp;source=images&amp;cd=&amp;cad=rja&amp;uact=8&amp;ved=2ahUKEwivzc-Qk8naAhXqQ98KHTe3DdcQjRx6BAgAEAU&amp;url=https://www.ipmimages.org/browse/detail.cfm?imgnum%3D5390506&amp;psig=AOvVaw2uXkM53JOpLf5DcsmzmhGW&amp;ust=1524323846684515" TargetMode="External"/><Relationship Id="rId4" Type="http://schemas.openxmlformats.org/officeDocument/2006/relationships/hyperlink" Target="https://www.google.com/url?sa=i&amp;rct=j&amp;q=&amp;esrc=s&amp;source=images&amp;cd=&amp;cad=rja&amp;uact=8&amp;ved=2ahUKEwiVr_DXksnaAhWENd8KHZcqC1MQjRx6BAgAEAU&amp;url=https://www.researchgate.net/figure/Black-teliospores-of-Puccinia-striiformis-on-infected-wheat-Photo-by-B-McCallum-AAFC_fig2_269335111&amp;psig=AOvVaw0QQ7qfzBkcRcQpDu-nRRNx&amp;ust=1524323747078994" TargetMode="External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hyperlink" Target="http://www.google.com/url?sa=i&amp;rct=j&amp;q=&amp;esrc=s&amp;source=images&amp;cd=&amp;cad=rja&amp;uact=8&amp;ved=2ahUKEwji_ryQjMnaAhWRl-AKHYDQC5sQjRx6BAgAEAU&amp;url=http://cotterbrothers.com/products/bioreactors-fermentation/&amp;psig=AOvVaw2ubsVObSPBn8SLkjW0PVRD&amp;ust=152432200278681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pload.wikimedia.org/wikipedia/commons/thumb/7/75/Australia_group.svg/863px-Australia_group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99" y="1046988"/>
            <a:ext cx="11355951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476" y="1318461"/>
            <a:ext cx="9144000" cy="2387600"/>
          </a:xfrm>
        </p:spPr>
        <p:txBody>
          <a:bodyPr/>
          <a:lstStyle/>
          <a:p>
            <a:r>
              <a:rPr lang="en-US" dirty="0" smtClean="0"/>
              <a:t>Australia Group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916" y="3950208"/>
            <a:ext cx="9155084" cy="1810512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Wesley Johnson, PhD</a:t>
            </a:r>
          </a:p>
          <a:p>
            <a:r>
              <a:rPr lang="en-US" dirty="0" smtClean="0"/>
              <a:t>Microbiologist </a:t>
            </a:r>
          </a:p>
          <a:p>
            <a:r>
              <a:rPr lang="en-US" dirty="0" smtClean="0"/>
              <a:t>Chemical and Biological Controls</a:t>
            </a:r>
          </a:p>
          <a:p>
            <a:r>
              <a:rPr lang="en-US" dirty="0" smtClean="0"/>
              <a:t>Bureau of Industry and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642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List reviews</a:t>
            </a:r>
          </a:p>
          <a:p>
            <a:r>
              <a:rPr lang="en-US" dirty="0" smtClean="0"/>
              <a:t>Novel applications or improvements for existing items</a:t>
            </a:r>
          </a:p>
          <a:p>
            <a:r>
              <a:rPr lang="en-US" dirty="0" smtClean="0"/>
              <a:t>New technologies or commodities</a:t>
            </a:r>
          </a:p>
          <a:p>
            <a:r>
              <a:rPr lang="en-US" dirty="0" smtClean="0"/>
              <a:t>Unusual classification or licensing cases</a:t>
            </a:r>
          </a:p>
          <a:p>
            <a:r>
              <a:rPr lang="en-US" dirty="0" smtClean="0"/>
              <a:t>Interpretation surveys by AG members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638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Process for List </a:t>
            </a:r>
            <a:r>
              <a:rPr lang="en-US" dirty="0"/>
              <a:t>C</a:t>
            </a:r>
            <a:r>
              <a:rPr lang="en-US" dirty="0" smtClean="0"/>
              <a:t>hanges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70024" y="4100285"/>
            <a:ext cx="842962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 rot="5400000">
            <a:off x="7617901" y="3809138"/>
            <a:ext cx="788371" cy="2198089"/>
            <a:chOff x="9695235" y="3177900"/>
            <a:chExt cx="1670180" cy="1674019"/>
          </a:xfrm>
        </p:grpSpPr>
        <p:sp>
          <p:nvSpPr>
            <p:cNvPr id="19" name="Arc 18"/>
            <p:cNvSpPr/>
            <p:nvPr/>
          </p:nvSpPr>
          <p:spPr>
            <a:xfrm>
              <a:off x="9695235" y="3181739"/>
              <a:ext cx="1670180" cy="1670180"/>
            </a:xfrm>
            <a:prstGeom prst="arc">
              <a:avLst/>
            </a:prstGeom>
            <a:ln w="31750"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/>
            <p:cNvSpPr/>
            <p:nvPr/>
          </p:nvSpPr>
          <p:spPr>
            <a:xfrm rot="5400000">
              <a:off x="9695235" y="3177900"/>
              <a:ext cx="1670180" cy="1670180"/>
            </a:xfrm>
            <a:prstGeom prst="arc">
              <a:avLst/>
            </a:prstGeom>
            <a:ln w="31750"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215415" y="5360798"/>
            <a:ext cx="1716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Formal proposa</a:t>
            </a:r>
            <a:r>
              <a:rPr lang="en-US" dirty="0"/>
              <a:t>l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841649" y="1528536"/>
            <a:ext cx="2371725" cy="885825"/>
            <a:chOff x="4914900" y="1814513"/>
            <a:chExt cx="2371725" cy="885825"/>
          </a:xfrm>
        </p:grpSpPr>
        <p:sp>
          <p:nvSpPr>
            <p:cNvPr id="35" name="Flowchart: Terminator 34"/>
            <p:cNvSpPr/>
            <p:nvPr/>
          </p:nvSpPr>
          <p:spPr>
            <a:xfrm>
              <a:off x="4914900" y="1814513"/>
              <a:ext cx="2371725" cy="885825"/>
            </a:xfrm>
            <a:prstGeom prst="flowChartTermina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95707" y="2072759"/>
              <a:ext cx="1810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 further action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 rot="5400000">
            <a:off x="7222120" y="3677502"/>
            <a:ext cx="1629939" cy="2687217"/>
            <a:chOff x="9695235" y="3177900"/>
            <a:chExt cx="1670180" cy="1674019"/>
          </a:xfrm>
        </p:grpSpPr>
        <p:sp>
          <p:nvSpPr>
            <p:cNvPr id="22" name="Arc 21"/>
            <p:cNvSpPr/>
            <p:nvPr/>
          </p:nvSpPr>
          <p:spPr>
            <a:xfrm>
              <a:off x="9695235" y="3181739"/>
              <a:ext cx="1670180" cy="1670180"/>
            </a:xfrm>
            <a:prstGeom prst="arc">
              <a:avLst/>
            </a:prstGeom>
            <a:ln w="31750"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5400000">
              <a:off x="9695235" y="3177900"/>
              <a:ext cx="1670180" cy="1670180"/>
            </a:xfrm>
            <a:prstGeom prst="arc">
              <a:avLst/>
            </a:prstGeom>
            <a:ln w="31750">
              <a:prstDash val="dash"/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55861" y="2994029"/>
            <a:ext cx="3443288" cy="2171700"/>
            <a:chOff x="3771900" y="2843213"/>
            <a:chExt cx="3857625" cy="2171700"/>
          </a:xfrm>
        </p:grpSpPr>
        <p:sp>
          <p:nvSpPr>
            <p:cNvPr id="3" name="Flowchart: Decision 2"/>
            <p:cNvSpPr/>
            <p:nvPr/>
          </p:nvSpPr>
          <p:spPr>
            <a:xfrm>
              <a:off x="3771900" y="2843213"/>
              <a:ext cx="3857625" cy="2171700"/>
            </a:xfrm>
            <a:prstGeom prst="flowChartDecisi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54487" y="3605898"/>
              <a:ext cx="16924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Implementation</a:t>
              </a:r>
            </a:p>
            <a:p>
              <a:pPr algn="ctr"/>
              <a:r>
                <a:rPr lang="en-US" dirty="0" smtClean="0"/>
                <a:t>Meeting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9673" y="3122616"/>
            <a:ext cx="2700338" cy="1900237"/>
            <a:chOff x="628649" y="1828800"/>
            <a:chExt cx="2700338" cy="1900237"/>
          </a:xfrm>
        </p:grpSpPr>
        <p:sp>
          <p:nvSpPr>
            <p:cNvPr id="6" name="Flowchart: Preparation 5"/>
            <p:cNvSpPr/>
            <p:nvPr/>
          </p:nvSpPr>
          <p:spPr>
            <a:xfrm>
              <a:off x="628649" y="1828800"/>
              <a:ext cx="2700338" cy="1900237"/>
            </a:xfrm>
            <a:prstGeom prst="flowChartPreparati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26487" y="2178754"/>
              <a:ext cx="23046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Regulatory issue</a:t>
              </a:r>
            </a:p>
            <a:p>
              <a:pPr algn="ctr"/>
              <a:r>
                <a:rPr lang="en-US" dirty="0" smtClean="0"/>
                <a:t>(gap, “loophole”, outdated language, unnecessary control)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811760" y="3308580"/>
            <a:ext cx="2943225" cy="1485900"/>
            <a:chOff x="7986713" y="1071563"/>
            <a:chExt cx="2943225" cy="1485900"/>
          </a:xfrm>
        </p:grpSpPr>
        <p:sp>
          <p:nvSpPr>
            <p:cNvPr id="7" name="Flowchart: Process 6"/>
            <p:cNvSpPr/>
            <p:nvPr/>
          </p:nvSpPr>
          <p:spPr>
            <a:xfrm>
              <a:off x="7986713" y="1071563"/>
              <a:ext cx="2943225" cy="1485900"/>
            </a:xfrm>
            <a:prstGeom prst="flowChartProces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13108" y="1629847"/>
              <a:ext cx="2290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Virtual Working Group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499124" y="4908554"/>
            <a:ext cx="87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842024" y="4071710"/>
            <a:ext cx="900113" cy="253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987032" y="2428648"/>
            <a:ext cx="0" cy="50497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5967983" y="5224235"/>
            <a:ext cx="0" cy="50497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4765449" y="5752873"/>
            <a:ext cx="2371725" cy="885825"/>
            <a:chOff x="4914900" y="1814513"/>
            <a:chExt cx="2371725" cy="885825"/>
          </a:xfrm>
        </p:grpSpPr>
        <p:sp>
          <p:nvSpPr>
            <p:cNvPr id="40" name="Flowchart: Terminator 39"/>
            <p:cNvSpPr/>
            <p:nvPr/>
          </p:nvSpPr>
          <p:spPr>
            <a:xfrm>
              <a:off x="4914900" y="1814513"/>
              <a:ext cx="2371725" cy="885825"/>
            </a:xfrm>
            <a:prstGeom prst="flowChartTermina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95707" y="2072759"/>
              <a:ext cx="1963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Official List Change</a:t>
              </a:r>
              <a:endParaRPr lang="en-US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856311" y="3643085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Advise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236686" y="3681185"/>
            <a:ext cx="89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46211" y="5190899"/>
            <a:ext cx="2525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day silence procedure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rot="10800000">
            <a:off x="5806059" y="5133747"/>
            <a:ext cx="0" cy="504976"/>
          </a:xfrm>
          <a:prstGeom prst="straightConnector1">
            <a:avLst/>
          </a:prstGeom>
          <a:ln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377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Addition of DNA synthesizers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3323" y="1975714"/>
            <a:ext cx="6680803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…AGAAGCCCTAGCTAGCCATATCGCCCTATCTTAAATTTATTAAGCGCCGAT…</a:t>
            </a:r>
            <a:endParaRPr lang="en-US" dirty="0"/>
          </a:p>
        </p:txBody>
      </p:sp>
      <p:pic>
        <p:nvPicPr>
          <p:cNvPr id="1026" name="Picture 2" descr="Color and Ligh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4" r="2683"/>
          <a:stretch/>
        </p:blipFill>
        <p:spPr bwMode="auto">
          <a:xfrm>
            <a:off x="1511560" y="2817554"/>
            <a:ext cx="4178831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52531" y="1576873"/>
            <a:ext cx="2199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 sequence data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6222" y="2444621"/>
            <a:ext cx="0" cy="4105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0" y="3219062"/>
            <a:ext cx="2430965" cy="2303892"/>
          </a:xfrm>
          <a:prstGeom prst="rect">
            <a:avLst/>
          </a:prstGeom>
        </p:spPr>
      </p:pic>
      <p:pic>
        <p:nvPicPr>
          <p:cNvPr id="1028" name="Picture 4" descr="https://upload.wikimedia.org/wikipedia/commons/thumb/b/b1/A-DNA%2C_B-DNA_and_Z-DNA.png/1200px-A-DNA%2C_B-DNA_and_Z-DN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2"/>
          <a:stretch/>
        </p:blipFill>
        <p:spPr bwMode="auto">
          <a:xfrm>
            <a:off x="6810209" y="3638938"/>
            <a:ext cx="801755" cy="167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5900057" y="4435152"/>
            <a:ext cx="69668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08988" y="5974702"/>
            <a:ext cx="17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DNA Synthesizer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16147" y="5959150"/>
            <a:ext cx="3383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DNA (full length, functional gene)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554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Addition of DNA </a:t>
            </a:r>
            <a:r>
              <a:rPr lang="en-US" dirty="0" smtClean="0"/>
              <a:t>synthesizers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321837" y="4448628"/>
            <a:ext cx="9358604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560767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26759" y="3322735"/>
            <a:ext cx="1622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Published Rule </a:t>
            </a:r>
          </a:p>
          <a:p>
            <a:pPr algn="ctr"/>
            <a:r>
              <a:rPr lang="en-US" dirty="0"/>
              <a:t>83 FR </a:t>
            </a:r>
            <a:r>
              <a:rPr lang="en-US" dirty="0" smtClean="0"/>
              <a:t>13849</a:t>
            </a:r>
          </a:p>
          <a:p>
            <a:pPr algn="ctr"/>
            <a:r>
              <a:rPr lang="en-US" dirty="0"/>
              <a:t>Apr </a:t>
            </a:r>
            <a:r>
              <a:rPr lang="en-US" dirty="0" smtClean="0"/>
              <a:t>2018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026815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54914" y="4627174"/>
            <a:ext cx="19438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Adopted by 30 day</a:t>
            </a:r>
          </a:p>
          <a:p>
            <a:pPr algn="ctr"/>
            <a:r>
              <a:rPr lang="en-US" dirty="0" smtClean="0"/>
              <a:t>silence procedure</a:t>
            </a:r>
          </a:p>
          <a:p>
            <a:pPr algn="ctr"/>
            <a:r>
              <a:rPr lang="en-US" dirty="0" smtClean="0"/>
              <a:t>Mar 2017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685314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98630" y="3350726"/>
            <a:ext cx="231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Consensus at </a:t>
            </a:r>
          </a:p>
          <a:p>
            <a:pPr algn="ctr"/>
            <a:r>
              <a:rPr lang="en-US" dirty="0" smtClean="0"/>
              <a:t>Intersessional Meeting</a:t>
            </a:r>
          </a:p>
          <a:p>
            <a:pPr algn="ctr"/>
            <a:r>
              <a:rPr lang="en-US" dirty="0" smtClean="0"/>
              <a:t>Feb 2017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650352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3937" y="3375706"/>
            <a:ext cx="2512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Manufacturer USG-wide </a:t>
            </a:r>
          </a:p>
          <a:p>
            <a:pPr algn="ctr"/>
            <a:r>
              <a:rPr lang="en-US" dirty="0" smtClean="0"/>
              <a:t>compliance review</a:t>
            </a:r>
          </a:p>
          <a:p>
            <a:pPr algn="ctr"/>
            <a:r>
              <a:rPr lang="en-US" dirty="0" smtClean="0"/>
              <a:t>May 2014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212698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88787" y="4627174"/>
            <a:ext cx="1647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Plenary Formal </a:t>
            </a:r>
          </a:p>
          <a:p>
            <a:pPr algn="ctr"/>
            <a:r>
              <a:rPr lang="en-US" dirty="0" smtClean="0"/>
              <a:t>Proposal</a:t>
            </a:r>
          </a:p>
          <a:p>
            <a:pPr algn="ctr"/>
            <a:r>
              <a:rPr lang="en-US" dirty="0" smtClean="0"/>
              <a:t>June 2016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22505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17398" y="3353836"/>
            <a:ext cx="1350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NETTEM</a:t>
            </a:r>
          </a:p>
          <a:p>
            <a:pPr algn="ctr"/>
            <a:r>
              <a:rPr lang="en-US" dirty="0" smtClean="0"/>
              <a:t>Chair’s VWG</a:t>
            </a:r>
          </a:p>
          <a:p>
            <a:pPr algn="ctr"/>
            <a:r>
              <a:rPr lang="en-US" dirty="0" smtClean="0"/>
              <a:t>Feb 2016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4355324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94233" y="4627174"/>
            <a:ext cx="21221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Manufacturer asked </a:t>
            </a:r>
          </a:p>
          <a:p>
            <a:pPr algn="ctr"/>
            <a:r>
              <a:rPr lang="en-US" dirty="0" smtClean="0"/>
              <a:t>to present to AG</a:t>
            </a:r>
          </a:p>
          <a:p>
            <a:pPr algn="ctr"/>
            <a:r>
              <a:rPr lang="en-US" dirty="0" smtClean="0"/>
              <a:t>Aug 2015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1988457"/>
            <a:ext cx="2685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Timeline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57115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Delisting Dengue Fever </a:t>
            </a:r>
            <a:r>
              <a:rPr lang="en-US" dirty="0"/>
              <a:t>V</a:t>
            </a:r>
            <a:r>
              <a:rPr lang="en-US" dirty="0" smtClean="0"/>
              <a:t>irus</a:t>
            </a:r>
            <a:endParaRPr lang="en-US" dirty="0"/>
          </a:p>
        </p:txBody>
      </p:sp>
      <p:pic>
        <p:nvPicPr>
          <p:cNvPr id="2050" name="Picture 2" descr="Dengue fever affects tropical areas around the world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8" b="22321"/>
          <a:stretch/>
        </p:blipFill>
        <p:spPr bwMode="auto">
          <a:xfrm>
            <a:off x="4801960" y="1422401"/>
            <a:ext cx="4124325" cy="242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standardmedia.co.ke/images/sunday/zuph3hixefyj590f4c2e33af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584" y="4508499"/>
            <a:ext cx="3708512" cy="209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edia.npr.org/assets/img/2014/12/12/denguefever_wide-8b5d91b8e0603b1f4ff6b51274f7d4b2be87e314-s800-c8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0833"/>
          <a:stretch/>
        </p:blipFill>
        <p:spPr bwMode="auto">
          <a:xfrm>
            <a:off x="1262742" y="1465943"/>
            <a:ext cx="2687351" cy="26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dengue fever virus vaccin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433" y="3947885"/>
            <a:ext cx="4052998" cy="268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97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</a:t>
            </a:r>
            <a:r>
              <a:rPr lang="en-US" dirty="0" smtClean="0"/>
              <a:t>Delisting Dengue Fever Virus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321837" y="4448628"/>
            <a:ext cx="9358604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560767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26760" y="3322735"/>
            <a:ext cx="16225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Published Rule </a:t>
            </a:r>
          </a:p>
          <a:p>
            <a:pPr algn="ctr"/>
            <a:r>
              <a:rPr lang="en-US" dirty="0"/>
              <a:t>81 FR </a:t>
            </a:r>
            <a:r>
              <a:rPr lang="en-US" dirty="0" smtClean="0"/>
              <a:t>90983</a:t>
            </a:r>
          </a:p>
          <a:p>
            <a:pPr algn="ctr"/>
            <a:r>
              <a:rPr lang="en-US" dirty="0" smtClean="0"/>
              <a:t>Dec 2016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026815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54914" y="4627174"/>
            <a:ext cx="19438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Adopted by 30 day</a:t>
            </a:r>
          </a:p>
          <a:p>
            <a:pPr algn="ctr"/>
            <a:r>
              <a:rPr lang="en-US" dirty="0" smtClean="0"/>
              <a:t>silence procedure</a:t>
            </a:r>
          </a:p>
          <a:p>
            <a:pPr algn="ctr"/>
            <a:r>
              <a:rPr lang="en-US" dirty="0" smtClean="0"/>
              <a:t>July 2016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685314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90313" y="3350726"/>
            <a:ext cx="17298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Consensus at </a:t>
            </a:r>
          </a:p>
          <a:p>
            <a:pPr algn="ctr"/>
            <a:r>
              <a:rPr lang="en-US" dirty="0" smtClean="0"/>
              <a:t>Plenary Meeting</a:t>
            </a:r>
          </a:p>
          <a:p>
            <a:pPr algn="ctr"/>
            <a:r>
              <a:rPr lang="en-US" dirty="0" smtClean="0"/>
              <a:t>June 2016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366009" y="4243355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34635" y="3375706"/>
            <a:ext cx="2002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First successful </a:t>
            </a:r>
          </a:p>
          <a:p>
            <a:pPr algn="ctr"/>
            <a:r>
              <a:rPr lang="en-US" dirty="0" smtClean="0"/>
              <a:t>Vaccine trial results</a:t>
            </a:r>
          </a:p>
          <a:p>
            <a:pPr algn="ctr"/>
            <a:r>
              <a:rPr lang="en-US" dirty="0" smtClean="0"/>
              <a:t>Nov 2015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212698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84930" y="4627174"/>
            <a:ext cx="12555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IIM Formal </a:t>
            </a:r>
          </a:p>
          <a:p>
            <a:pPr algn="ctr"/>
            <a:r>
              <a:rPr lang="en-US" dirty="0" smtClean="0"/>
              <a:t>Proposal</a:t>
            </a:r>
          </a:p>
          <a:p>
            <a:pPr algn="ctr"/>
            <a:r>
              <a:rPr lang="en-US" dirty="0" smtClean="0"/>
              <a:t>Feb 2016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3542524" y="4484104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70216" y="4627174"/>
            <a:ext cx="21446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Nonpaper</a:t>
            </a:r>
            <a:r>
              <a:rPr lang="en-US" dirty="0" smtClean="0"/>
              <a:t> reviewing </a:t>
            </a:r>
          </a:p>
          <a:p>
            <a:pPr algn="ctr"/>
            <a:r>
              <a:rPr lang="en-US" dirty="0" smtClean="0"/>
              <a:t>Dengue virus at IIM</a:t>
            </a:r>
          </a:p>
          <a:p>
            <a:pPr algn="ctr"/>
            <a:r>
              <a:rPr lang="en-US" dirty="0" smtClean="0"/>
              <a:t>Jan 2015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1988457"/>
            <a:ext cx="2685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Timeline</a:t>
            </a:r>
            <a:endParaRPr lang="en-US" sz="36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56734" y="4236098"/>
            <a:ext cx="0" cy="1679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3368449"/>
            <a:ext cx="1627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Start of vaccine</a:t>
            </a:r>
          </a:p>
          <a:p>
            <a:pPr algn="ctr"/>
            <a:r>
              <a:rPr lang="en-US" dirty="0" smtClean="0"/>
              <a:t>clinical trials</a:t>
            </a:r>
          </a:p>
          <a:p>
            <a:pPr algn="ctr"/>
            <a:r>
              <a:rPr lang="en-US" dirty="0" smtClean="0"/>
              <a:t>Jun 2011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43723" y="4441370"/>
            <a:ext cx="311020" cy="0"/>
          </a:xfrm>
          <a:prstGeom prst="straightConnector1">
            <a:avLst/>
          </a:prstGeom>
          <a:ln w="762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99322" y="4448627"/>
            <a:ext cx="521478" cy="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19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7/75/Australia_group.svg/863px-Australia_group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99" y="1028700"/>
            <a:ext cx="11355951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42 member states and the European Union </a:t>
            </a:r>
          </a:p>
          <a:p>
            <a:r>
              <a:rPr lang="en-US" dirty="0" smtClean="0"/>
              <a:t>Like-minded approach to prevent proliferation of chemical and biological weapons</a:t>
            </a:r>
          </a:p>
          <a:p>
            <a:r>
              <a:rPr lang="en-US" dirty="0" smtClean="0"/>
              <a:t>Common Control Lists </a:t>
            </a:r>
          </a:p>
          <a:p>
            <a:r>
              <a:rPr lang="en-US" dirty="0" smtClean="0"/>
              <a:t>“No undercut” policy on denials</a:t>
            </a:r>
          </a:p>
        </p:txBody>
      </p:sp>
    </p:spTree>
    <p:extLst>
      <p:ext uri="{BB962C8B-B14F-4D97-AF65-F5344CB8AC3E}">
        <p14:creationId xmlns:p14="http://schemas.microsoft.com/office/powerpoint/2010/main" val="371839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Control Lists </a:t>
            </a:r>
          </a:p>
        </p:txBody>
      </p:sp>
      <p:pic>
        <p:nvPicPr>
          <p:cNvPr id="3076" name="Picture 4" descr="Skeletal formula of triethanolam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061" y="2686459"/>
            <a:ext cx="2554597" cy="134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phosphorus pentasulfide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010" y="3193144"/>
            <a:ext cx="2883013" cy="299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hemSpider 2D Image | diisopropylaminoethylthiol | C8H19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826" y="2148114"/>
            <a:ext cx="2535919" cy="253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68680" y="1463040"/>
            <a:ext cx="107696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Chemical Weapons Precursors (related technology</a:t>
            </a:r>
            <a:r>
              <a:rPr lang="en-US" sz="2800" dirty="0" smtClean="0"/>
              <a:t>) – </a:t>
            </a:r>
            <a:r>
              <a:rPr lang="en-US" sz="2800" dirty="0"/>
              <a:t>ECCNs 1C350, </a:t>
            </a:r>
            <a:r>
              <a:rPr lang="en-US" sz="2800" dirty="0" smtClean="0"/>
              <a:t>1C355, 1C995  </a:t>
            </a:r>
            <a:r>
              <a:rPr lang="en-US" sz="2800" dirty="0"/>
              <a:t>(1E001, </a:t>
            </a:r>
            <a:r>
              <a:rPr lang="en-US" sz="2800" dirty="0" smtClean="0"/>
              <a:t>1E351, 1E355)</a:t>
            </a:r>
            <a:endParaRPr lang="en-US" sz="2800" dirty="0"/>
          </a:p>
        </p:txBody>
      </p:sp>
      <p:pic>
        <p:nvPicPr>
          <p:cNvPr id="3084" name="Picture 12" descr="GHS-complaint label sto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28" y="4261638"/>
            <a:ext cx="4850054" cy="225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79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2" name="Picture 18" descr="http://mhgheating.co.uk/wp-content/uploads/2012/05/Plate-heat-exchanger-we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1" r="16203" b="5220"/>
          <a:stretch/>
        </p:blipFill>
        <p:spPr bwMode="auto">
          <a:xfrm>
            <a:off x="3575957" y="4361543"/>
            <a:ext cx="1890782" cy="249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www.rsiexim.com/img/services/INDUSTRIAL-PUMP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469" y="2933700"/>
            <a:ext cx="2186216" cy="163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ndustrial Valv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693" y="2061027"/>
            <a:ext cx="3960816" cy="199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Control Lists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1463040"/>
            <a:ext cx="10515600" cy="15271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Dual-use chemical manufacturing facilities and equipment (related technology and software) – ECCNs 2B350, </a:t>
            </a:r>
            <a:r>
              <a:rPr lang="en-US" dirty="0" smtClean="0"/>
              <a:t>2B351, 1A004 (2D351, 2E001</a:t>
            </a:r>
            <a:r>
              <a:rPr lang="en-US" dirty="0"/>
              <a:t>, 2E002, 2E301, 2E351, 1D390, 1E350)</a:t>
            </a:r>
          </a:p>
          <a:p>
            <a:endParaRPr lang="en-US" dirty="0"/>
          </a:p>
        </p:txBody>
      </p:sp>
      <p:pic>
        <p:nvPicPr>
          <p:cNvPr id="6156" name="Picture 12" descr="https://upload.wikimedia.org/wikipedia/commons/1/13/Continuous_Binary_Fractional_Distillation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18" y="2869519"/>
            <a:ext cx="2525939" cy="371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marketbulletin.com.pk/wp-content/uploads/2017/09/chemical-plants-big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" b="6467"/>
          <a:stretch/>
        </p:blipFill>
        <p:spPr bwMode="auto">
          <a:xfrm>
            <a:off x="6140117" y="4078515"/>
            <a:ext cx="5384227" cy="243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945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Control Lists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14630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Human and Animal Pathogens and Toxins (related technology) – ECCNs 1C351, 1C353 (1E001, 1E351)</a:t>
            </a:r>
          </a:p>
          <a:p>
            <a:endParaRPr lang="en-US" dirty="0"/>
          </a:p>
        </p:txBody>
      </p:sp>
      <p:pic>
        <p:nvPicPr>
          <p:cNvPr id="8194" name="Picture 2" descr="ebola, hemorrhagic, fever, virus, cells, ebola, severe, fatal, disease, nonhuman, primate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" t="10208" r="5917" b="11167"/>
          <a:stretch/>
        </p:blipFill>
        <p:spPr bwMode="auto">
          <a:xfrm>
            <a:off x="1088572" y="2452914"/>
            <a:ext cx="2293257" cy="157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The anthrax bacillus is a rod-shaped bacterium. © hukuzatuna, Flickr, CC by-nc-nd 2.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1" b="15163"/>
          <a:stretch/>
        </p:blipFill>
        <p:spPr bwMode="auto">
          <a:xfrm>
            <a:off x="6682015" y="2467429"/>
            <a:ext cx="2563585" cy="153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bacillus, anthracis, bacteria, colonies, grow, blood agar, perio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" t="5327" r="3287" b="4347"/>
          <a:stretch/>
        </p:blipFill>
        <p:spPr bwMode="auto">
          <a:xfrm>
            <a:off x="4034973" y="2380342"/>
            <a:ext cx="2099330" cy="184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Related imag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59" y="4296229"/>
            <a:ext cx="3309909" cy="219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upload.wikimedia.org/wikipedia/commons/thumb/9/9d/Cholera_bacteria_SEM.jpg/230px-Cholera_bacteria_SE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814" y="2472418"/>
            <a:ext cx="2190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OMEGA-CONOTOXIN MVIIC Structur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044" y="4294799"/>
            <a:ext cx="2839356" cy="223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s://upload.wikimedia.org/wikipedia/commons/thumb/5/5b/PBR322.svg/800px-PBR322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1" y="4183371"/>
            <a:ext cx="2592613" cy="267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882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Control Lists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14630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Plant pathogens (related technology</a:t>
            </a:r>
            <a:r>
              <a:rPr lang="en-US" dirty="0" smtClean="0"/>
              <a:t>) –  </a:t>
            </a:r>
            <a:r>
              <a:rPr lang="en-US" dirty="0"/>
              <a:t>ECCN 1C354 (1E001, 1E351)</a:t>
            </a:r>
          </a:p>
          <a:p>
            <a:endParaRPr lang="en-US" dirty="0"/>
          </a:p>
        </p:txBody>
      </p:sp>
      <p:pic>
        <p:nvPicPr>
          <p:cNvPr id="9218" name="Picture 2" descr="Xanthomonas Cul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" t="5353" r="36398" b="5371"/>
          <a:stretch/>
        </p:blipFill>
        <p:spPr bwMode="auto">
          <a:xfrm>
            <a:off x="8679543" y="2032001"/>
            <a:ext cx="2351314" cy="241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microplantas.files.wordpress.com/2009/03/sst_sesion2.jpg?w=1200&amp;h=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4"/>
          <a:stretch/>
        </p:blipFill>
        <p:spPr bwMode="auto">
          <a:xfrm>
            <a:off x="3628570" y="2046515"/>
            <a:ext cx="4659088" cy="253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mage result for puccini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62" y="4082369"/>
            <a:ext cx="2747281" cy="265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Image result for puccinia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18" y="1917019"/>
            <a:ext cx="2660302" cy="216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Image result for tilletia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47" y="4667929"/>
            <a:ext cx="2686133" cy="201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Image result for tilletia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5" b="8990"/>
          <a:stretch/>
        </p:blipFill>
        <p:spPr bwMode="auto">
          <a:xfrm>
            <a:off x="7369176" y="4731659"/>
            <a:ext cx="3008540" cy="18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357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www.emdmillipore.com/waroot/xl/CogentProcessScale%5bCogentProcessScale-ALL%5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5563" r="18063" b="5247"/>
          <a:stretch/>
        </p:blipFill>
        <p:spPr bwMode="auto">
          <a:xfrm>
            <a:off x="7170057" y="4078514"/>
            <a:ext cx="2723221" cy="277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chtechusa.com/images/product-onar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57" b="6103"/>
          <a:stretch/>
        </p:blipFill>
        <p:spPr bwMode="auto">
          <a:xfrm>
            <a:off x="6464301" y="1796372"/>
            <a:ext cx="2084613" cy="23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Control Lists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146304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Dual-use biological equipment (related technology and software) </a:t>
            </a:r>
            <a:r>
              <a:rPr lang="en-US" dirty="0"/>
              <a:t>– </a:t>
            </a:r>
            <a:r>
              <a:rPr lang="en-US" dirty="0" smtClean="0"/>
              <a:t>ECCN 2B352 (2E001, 2E002, 2E301, 2E321)</a:t>
            </a:r>
          </a:p>
        </p:txBody>
      </p:sp>
      <p:pic>
        <p:nvPicPr>
          <p:cNvPr id="7170" name="Picture 2" descr="Image result for bioreacto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47" y="2703510"/>
            <a:ext cx="6528600" cy="331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photos.the-scientist.com/content/figures/0890-3670-040202-30-1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785" y="2047648"/>
            <a:ext cx="285750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9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 Group meetings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Plenary meeting every June</a:t>
            </a:r>
          </a:p>
          <a:p>
            <a:pPr lvl="1"/>
            <a:r>
              <a:rPr lang="en-US" dirty="0" smtClean="0"/>
              <a:t>Implementation meeting (control list changes)</a:t>
            </a:r>
          </a:p>
          <a:p>
            <a:pPr lvl="1"/>
            <a:r>
              <a:rPr lang="en-US" dirty="0" smtClean="0"/>
              <a:t>Information exchange </a:t>
            </a:r>
          </a:p>
          <a:p>
            <a:pPr lvl="1"/>
            <a:r>
              <a:rPr lang="en-US" dirty="0" smtClean="0"/>
              <a:t>Enforcement exchange (case studies)</a:t>
            </a:r>
          </a:p>
          <a:p>
            <a:r>
              <a:rPr lang="en-US" dirty="0" smtClean="0"/>
              <a:t>Intersessional meeting most years (Dec-Mar)</a:t>
            </a:r>
          </a:p>
          <a:p>
            <a:pPr lvl="1"/>
            <a:r>
              <a:rPr lang="en-US" dirty="0" smtClean="0"/>
              <a:t>Implementation meeting (control list changes)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and Evolving Technology Technical Experts Meeting (NETTEM)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80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items to be added, deleted, or edited</a:t>
            </a:r>
          </a:p>
          <a:p>
            <a:r>
              <a:rPr lang="en-US" dirty="0" smtClean="0"/>
              <a:t>Discuss implications of changes for individual member states and industry (Virtual Working </a:t>
            </a:r>
            <a:r>
              <a:rPr lang="en-US" dirty="0"/>
              <a:t>G</a:t>
            </a:r>
            <a:r>
              <a:rPr lang="en-US" dirty="0" smtClean="0"/>
              <a:t>roups)</a:t>
            </a:r>
          </a:p>
          <a:p>
            <a:r>
              <a:rPr lang="en-US" dirty="0" smtClean="0"/>
              <a:t>Changes must have consensus</a:t>
            </a:r>
          </a:p>
          <a:p>
            <a:r>
              <a:rPr lang="en-US" dirty="0" smtClean="0"/>
              <a:t>30 day silence procedure for adoption</a:t>
            </a:r>
          </a:p>
          <a:p>
            <a:r>
              <a:rPr lang="en-US" dirty="0" smtClean="0"/>
              <a:t>Publication in regulations of member states</a:t>
            </a:r>
          </a:p>
        </p:txBody>
      </p:sp>
    </p:spTree>
    <p:extLst>
      <p:ext uri="{BB962C8B-B14F-4D97-AF65-F5344CB8AC3E}">
        <p14:creationId xmlns:p14="http://schemas.microsoft.com/office/powerpoint/2010/main" val="3118286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464</Words>
  <Application>Microsoft Office PowerPoint</Application>
  <PresentationFormat>Widescreen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Australia Group Overview</vt:lpstr>
      <vt:lpstr>Australia Group</vt:lpstr>
      <vt:lpstr>Common Control Lists </vt:lpstr>
      <vt:lpstr>Common Control Lists </vt:lpstr>
      <vt:lpstr>Common Control Lists </vt:lpstr>
      <vt:lpstr>Common Control Lists </vt:lpstr>
      <vt:lpstr>Common Control Lists </vt:lpstr>
      <vt:lpstr>Australia Group meetings </vt:lpstr>
      <vt:lpstr>Process</vt:lpstr>
      <vt:lpstr>Identifying Issues</vt:lpstr>
      <vt:lpstr>Typical Process for List Changes </vt:lpstr>
      <vt:lpstr>Case Study – Addition of DNA synthesizers</vt:lpstr>
      <vt:lpstr>Case Study – Addition of DNA synthesizers</vt:lpstr>
      <vt:lpstr>Case Study – Delisting Dengue Fever Virus</vt:lpstr>
      <vt:lpstr>Case Study – Delisting Dengue Fever Virus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 Group Control Lists</dc:title>
  <dc:creator>Wesley Johnson</dc:creator>
  <cp:lastModifiedBy>Wesley Johnson</cp:lastModifiedBy>
  <cp:revision>55</cp:revision>
  <dcterms:created xsi:type="dcterms:W3CDTF">2018-04-17T14:45:40Z</dcterms:created>
  <dcterms:modified xsi:type="dcterms:W3CDTF">2020-12-08T14:40:59Z</dcterms:modified>
</cp:coreProperties>
</file>