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docMetadata/LabelInfo.xml" ContentType="application/vnd.ms-office.classificationlabel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8" r:id="rId2"/>
    <p:sldId id="259"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A0CF32F-CC28-41F2-AF97-0456DA0152E2}" v="6" dt="2021-09-10T20:48:05.87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808" autoAdjust="0"/>
    <p:restoredTop sz="94660"/>
  </p:normalViewPr>
  <p:slideViewPr>
    <p:cSldViewPr snapToGrid="0">
      <p:cViewPr varScale="1">
        <p:scale>
          <a:sx n="86" d="100"/>
          <a:sy n="86" d="100"/>
        </p:scale>
        <p:origin x="936"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11" Type="http://schemas.openxmlformats.org/officeDocument/2006/relationships/customXml" Target="../customXml/item3.xml"/><Relationship Id="rId5" Type="http://schemas.openxmlformats.org/officeDocument/2006/relationships/viewProps" Target="viewProps.xml"/><Relationship Id="rId10" Type="http://schemas.openxmlformats.org/officeDocument/2006/relationships/customXml" Target="../customXml/item2.xml"/><Relationship Id="rId4" Type="http://schemas.openxmlformats.org/officeDocument/2006/relationships/presProps" Target="presProp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2F22D-AC14-498F-ADE9-8B0B16308FC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70C6FCB-0C9C-4797-929E-EA242380D7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5F8247E-E904-48A3-A922-A5C7088B61C9}"/>
              </a:ext>
            </a:extLst>
          </p:cNvPr>
          <p:cNvSpPr>
            <a:spLocks noGrp="1"/>
          </p:cNvSpPr>
          <p:nvPr>
            <p:ph type="dt" sz="half" idx="10"/>
          </p:nvPr>
        </p:nvSpPr>
        <p:spPr/>
        <p:txBody>
          <a:bodyPr/>
          <a:lstStyle/>
          <a:p>
            <a:fld id="{AF9EAAEE-C4A1-411C-9A0D-2D42E27A1C4A}" type="datetimeFigureOut">
              <a:rPr lang="en-US" smtClean="0"/>
              <a:t>12/10/2021</a:t>
            </a:fld>
            <a:endParaRPr lang="en-US"/>
          </a:p>
        </p:txBody>
      </p:sp>
      <p:sp>
        <p:nvSpPr>
          <p:cNvPr id="5" name="Footer Placeholder 4">
            <a:extLst>
              <a:ext uri="{FF2B5EF4-FFF2-40B4-BE49-F238E27FC236}">
                <a16:creationId xmlns:a16="http://schemas.microsoft.com/office/drawing/2014/main" id="{3FE971BE-3F80-400C-8124-E686CAF12A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2C1B56-ED11-4117-939A-43994C235D3F}"/>
              </a:ext>
            </a:extLst>
          </p:cNvPr>
          <p:cNvSpPr>
            <a:spLocks noGrp="1"/>
          </p:cNvSpPr>
          <p:nvPr>
            <p:ph type="sldNum" sz="quarter" idx="12"/>
          </p:nvPr>
        </p:nvSpPr>
        <p:spPr/>
        <p:txBody>
          <a:bodyPr/>
          <a:lstStyle/>
          <a:p>
            <a:fld id="{579C2ACA-6C55-43AC-8C15-9BE23867C3C8}" type="slidenum">
              <a:rPr lang="en-US" smtClean="0"/>
              <a:t>‹#›</a:t>
            </a:fld>
            <a:endParaRPr lang="en-US"/>
          </a:p>
        </p:txBody>
      </p:sp>
    </p:spTree>
    <p:extLst>
      <p:ext uri="{BB962C8B-B14F-4D97-AF65-F5344CB8AC3E}">
        <p14:creationId xmlns:p14="http://schemas.microsoft.com/office/powerpoint/2010/main" val="41311936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20B25-4CED-4DA0-B203-82CC235E72B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8A6AEF4-7DD8-4968-9E97-CA163FA39A0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C4F00F-C608-4225-9DAB-8A8886737652}"/>
              </a:ext>
            </a:extLst>
          </p:cNvPr>
          <p:cNvSpPr>
            <a:spLocks noGrp="1"/>
          </p:cNvSpPr>
          <p:nvPr>
            <p:ph type="dt" sz="half" idx="10"/>
          </p:nvPr>
        </p:nvSpPr>
        <p:spPr/>
        <p:txBody>
          <a:bodyPr/>
          <a:lstStyle/>
          <a:p>
            <a:fld id="{AF9EAAEE-C4A1-411C-9A0D-2D42E27A1C4A}" type="datetimeFigureOut">
              <a:rPr lang="en-US" smtClean="0"/>
              <a:t>12/10/2021</a:t>
            </a:fld>
            <a:endParaRPr lang="en-US"/>
          </a:p>
        </p:txBody>
      </p:sp>
      <p:sp>
        <p:nvSpPr>
          <p:cNvPr id="5" name="Footer Placeholder 4">
            <a:extLst>
              <a:ext uri="{FF2B5EF4-FFF2-40B4-BE49-F238E27FC236}">
                <a16:creationId xmlns:a16="http://schemas.microsoft.com/office/drawing/2014/main" id="{97B92343-3033-4B86-956D-CFF2BDE5B7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039C16-8F97-448E-A4BD-7680DC1AD593}"/>
              </a:ext>
            </a:extLst>
          </p:cNvPr>
          <p:cNvSpPr>
            <a:spLocks noGrp="1"/>
          </p:cNvSpPr>
          <p:nvPr>
            <p:ph type="sldNum" sz="quarter" idx="12"/>
          </p:nvPr>
        </p:nvSpPr>
        <p:spPr/>
        <p:txBody>
          <a:bodyPr/>
          <a:lstStyle/>
          <a:p>
            <a:fld id="{579C2ACA-6C55-43AC-8C15-9BE23867C3C8}" type="slidenum">
              <a:rPr lang="en-US" smtClean="0"/>
              <a:t>‹#›</a:t>
            </a:fld>
            <a:endParaRPr lang="en-US"/>
          </a:p>
        </p:txBody>
      </p:sp>
    </p:spTree>
    <p:extLst>
      <p:ext uri="{BB962C8B-B14F-4D97-AF65-F5344CB8AC3E}">
        <p14:creationId xmlns:p14="http://schemas.microsoft.com/office/powerpoint/2010/main" val="22599477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B78E426-FFFA-4B55-852D-7512108668E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A46E514-BC2F-4865-A6B2-BF443BD1954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033CA5-C754-496A-A791-BEFC56ED4C38}"/>
              </a:ext>
            </a:extLst>
          </p:cNvPr>
          <p:cNvSpPr>
            <a:spLocks noGrp="1"/>
          </p:cNvSpPr>
          <p:nvPr>
            <p:ph type="dt" sz="half" idx="10"/>
          </p:nvPr>
        </p:nvSpPr>
        <p:spPr/>
        <p:txBody>
          <a:bodyPr/>
          <a:lstStyle/>
          <a:p>
            <a:fld id="{AF9EAAEE-C4A1-411C-9A0D-2D42E27A1C4A}" type="datetimeFigureOut">
              <a:rPr lang="en-US" smtClean="0"/>
              <a:t>12/10/2021</a:t>
            </a:fld>
            <a:endParaRPr lang="en-US"/>
          </a:p>
        </p:txBody>
      </p:sp>
      <p:sp>
        <p:nvSpPr>
          <p:cNvPr id="5" name="Footer Placeholder 4">
            <a:extLst>
              <a:ext uri="{FF2B5EF4-FFF2-40B4-BE49-F238E27FC236}">
                <a16:creationId xmlns:a16="http://schemas.microsoft.com/office/drawing/2014/main" id="{A05D9063-AC89-4828-BF7D-14B7EEB911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9DACB0-C0BE-4493-8E2E-3A26E7C295F2}"/>
              </a:ext>
            </a:extLst>
          </p:cNvPr>
          <p:cNvSpPr>
            <a:spLocks noGrp="1"/>
          </p:cNvSpPr>
          <p:nvPr>
            <p:ph type="sldNum" sz="quarter" idx="12"/>
          </p:nvPr>
        </p:nvSpPr>
        <p:spPr/>
        <p:txBody>
          <a:bodyPr/>
          <a:lstStyle/>
          <a:p>
            <a:fld id="{579C2ACA-6C55-43AC-8C15-9BE23867C3C8}" type="slidenum">
              <a:rPr lang="en-US" smtClean="0"/>
              <a:t>‹#›</a:t>
            </a:fld>
            <a:endParaRPr lang="en-US"/>
          </a:p>
        </p:txBody>
      </p:sp>
    </p:spTree>
    <p:extLst>
      <p:ext uri="{BB962C8B-B14F-4D97-AF65-F5344CB8AC3E}">
        <p14:creationId xmlns:p14="http://schemas.microsoft.com/office/powerpoint/2010/main" val="34848963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75B28F-D70D-4245-8F40-2218443DE5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C607F6C-4B95-4E5F-A79E-A909D7E898D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B151BE-D3C2-4DF7-ABB4-5C19A06BCB8F}"/>
              </a:ext>
            </a:extLst>
          </p:cNvPr>
          <p:cNvSpPr>
            <a:spLocks noGrp="1"/>
          </p:cNvSpPr>
          <p:nvPr>
            <p:ph type="dt" sz="half" idx="10"/>
          </p:nvPr>
        </p:nvSpPr>
        <p:spPr/>
        <p:txBody>
          <a:bodyPr/>
          <a:lstStyle/>
          <a:p>
            <a:fld id="{AF9EAAEE-C4A1-411C-9A0D-2D42E27A1C4A}" type="datetimeFigureOut">
              <a:rPr lang="en-US" smtClean="0"/>
              <a:t>12/10/2021</a:t>
            </a:fld>
            <a:endParaRPr lang="en-US"/>
          </a:p>
        </p:txBody>
      </p:sp>
      <p:sp>
        <p:nvSpPr>
          <p:cNvPr id="5" name="Footer Placeholder 4">
            <a:extLst>
              <a:ext uri="{FF2B5EF4-FFF2-40B4-BE49-F238E27FC236}">
                <a16:creationId xmlns:a16="http://schemas.microsoft.com/office/drawing/2014/main" id="{4B28AB6F-A9B6-48E9-BFD3-D2A40C390A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D1BA1B-E315-46B1-9D48-7ED3CF79D1F2}"/>
              </a:ext>
            </a:extLst>
          </p:cNvPr>
          <p:cNvSpPr>
            <a:spLocks noGrp="1"/>
          </p:cNvSpPr>
          <p:nvPr>
            <p:ph type="sldNum" sz="quarter" idx="12"/>
          </p:nvPr>
        </p:nvSpPr>
        <p:spPr/>
        <p:txBody>
          <a:bodyPr/>
          <a:lstStyle/>
          <a:p>
            <a:fld id="{579C2ACA-6C55-43AC-8C15-9BE23867C3C8}" type="slidenum">
              <a:rPr lang="en-US" smtClean="0"/>
              <a:t>‹#›</a:t>
            </a:fld>
            <a:endParaRPr lang="en-US"/>
          </a:p>
        </p:txBody>
      </p:sp>
    </p:spTree>
    <p:extLst>
      <p:ext uri="{BB962C8B-B14F-4D97-AF65-F5344CB8AC3E}">
        <p14:creationId xmlns:p14="http://schemas.microsoft.com/office/powerpoint/2010/main" val="3106982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30C342-4FFD-48EB-9920-7F91F653722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ED3273F-93D0-4339-9A1D-33A00CCBA58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3E59734-6FC5-43F3-AAEE-984C53AD4199}"/>
              </a:ext>
            </a:extLst>
          </p:cNvPr>
          <p:cNvSpPr>
            <a:spLocks noGrp="1"/>
          </p:cNvSpPr>
          <p:nvPr>
            <p:ph type="dt" sz="half" idx="10"/>
          </p:nvPr>
        </p:nvSpPr>
        <p:spPr/>
        <p:txBody>
          <a:bodyPr/>
          <a:lstStyle/>
          <a:p>
            <a:fld id="{AF9EAAEE-C4A1-411C-9A0D-2D42E27A1C4A}" type="datetimeFigureOut">
              <a:rPr lang="en-US" smtClean="0"/>
              <a:t>12/10/2021</a:t>
            </a:fld>
            <a:endParaRPr lang="en-US"/>
          </a:p>
        </p:txBody>
      </p:sp>
      <p:sp>
        <p:nvSpPr>
          <p:cNvPr id="5" name="Footer Placeholder 4">
            <a:extLst>
              <a:ext uri="{FF2B5EF4-FFF2-40B4-BE49-F238E27FC236}">
                <a16:creationId xmlns:a16="http://schemas.microsoft.com/office/drawing/2014/main" id="{52819B85-D08E-4F62-B08E-9551F9039C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A347DF-D0FC-4C4D-9B3F-95F7C842B26F}"/>
              </a:ext>
            </a:extLst>
          </p:cNvPr>
          <p:cNvSpPr>
            <a:spLocks noGrp="1"/>
          </p:cNvSpPr>
          <p:nvPr>
            <p:ph type="sldNum" sz="quarter" idx="12"/>
          </p:nvPr>
        </p:nvSpPr>
        <p:spPr/>
        <p:txBody>
          <a:bodyPr/>
          <a:lstStyle/>
          <a:p>
            <a:fld id="{579C2ACA-6C55-43AC-8C15-9BE23867C3C8}" type="slidenum">
              <a:rPr lang="en-US" smtClean="0"/>
              <a:t>‹#›</a:t>
            </a:fld>
            <a:endParaRPr lang="en-US"/>
          </a:p>
        </p:txBody>
      </p:sp>
    </p:spTree>
    <p:extLst>
      <p:ext uri="{BB962C8B-B14F-4D97-AF65-F5344CB8AC3E}">
        <p14:creationId xmlns:p14="http://schemas.microsoft.com/office/powerpoint/2010/main" val="33247487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4F12C-4A5D-43A8-99FC-10EBC9AF189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921FAC3-8219-4C90-9ECB-F95C0F702D2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DC1E06F-0C90-4180-9C45-9618D81A084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4B1DBD9-1777-4E9A-BC73-E99753C4C7CE}"/>
              </a:ext>
            </a:extLst>
          </p:cNvPr>
          <p:cNvSpPr>
            <a:spLocks noGrp="1"/>
          </p:cNvSpPr>
          <p:nvPr>
            <p:ph type="dt" sz="half" idx="10"/>
          </p:nvPr>
        </p:nvSpPr>
        <p:spPr/>
        <p:txBody>
          <a:bodyPr/>
          <a:lstStyle/>
          <a:p>
            <a:fld id="{AF9EAAEE-C4A1-411C-9A0D-2D42E27A1C4A}" type="datetimeFigureOut">
              <a:rPr lang="en-US" smtClean="0"/>
              <a:t>12/10/2021</a:t>
            </a:fld>
            <a:endParaRPr lang="en-US"/>
          </a:p>
        </p:txBody>
      </p:sp>
      <p:sp>
        <p:nvSpPr>
          <p:cNvPr id="6" name="Footer Placeholder 5">
            <a:extLst>
              <a:ext uri="{FF2B5EF4-FFF2-40B4-BE49-F238E27FC236}">
                <a16:creationId xmlns:a16="http://schemas.microsoft.com/office/drawing/2014/main" id="{310D2956-959A-4B6A-A821-B017C097059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457508-A108-4A50-8480-D1696675934B}"/>
              </a:ext>
            </a:extLst>
          </p:cNvPr>
          <p:cNvSpPr>
            <a:spLocks noGrp="1"/>
          </p:cNvSpPr>
          <p:nvPr>
            <p:ph type="sldNum" sz="quarter" idx="12"/>
          </p:nvPr>
        </p:nvSpPr>
        <p:spPr/>
        <p:txBody>
          <a:bodyPr/>
          <a:lstStyle/>
          <a:p>
            <a:fld id="{579C2ACA-6C55-43AC-8C15-9BE23867C3C8}" type="slidenum">
              <a:rPr lang="en-US" smtClean="0"/>
              <a:t>‹#›</a:t>
            </a:fld>
            <a:endParaRPr lang="en-US"/>
          </a:p>
        </p:txBody>
      </p:sp>
    </p:spTree>
    <p:extLst>
      <p:ext uri="{BB962C8B-B14F-4D97-AF65-F5344CB8AC3E}">
        <p14:creationId xmlns:p14="http://schemas.microsoft.com/office/powerpoint/2010/main" val="15403319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30DD38-0624-4873-9410-58A90864D72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AB93B63-CD69-4C9D-95D9-C03421FD637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02E9C02-3C38-4906-B807-0F47F163EB4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C5C6051-28AA-415E-87BC-4AFBB09082D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F185241-79F5-48FA-8126-94191A33F5A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C11FB95-A42C-4F70-931F-6A6FF0371EEF}"/>
              </a:ext>
            </a:extLst>
          </p:cNvPr>
          <p:cNvSpPr>
            <a:spLocks noGrp="1"/>
          </p:cNvSpPr>
          <p:nvPr>
            <p:ph type="dt" sz="half" idx="10"/>
          </p:nvPr>
        </p:nvSpPr>
        <p:spPr/>
        <p:txBody>
          <a:bodyPr/>
          <a:lstStyle/>
          <a:p>
            <a:fld id="{AF9EAAEE-C4A1-411C-9A0D-2D42E27A1C4A}" type="datetimeFigureOut">
              <a:rPr lang="en-US" smtClean="0"/>
              <a:t>12/10/2021</a:t>
            </a:fld>
            <a:endParaRPr lang="en-US"/>
          </a:p>
        </p:txBody>
      </p:sp>
      <p:sp>
        <p:nvSpPr>
          <p:cNvPr id="8" name="Footer Placeholder 7">
            <a:extLst>
              <a:ext uri="{FF2B5EF4-FFF2-40B4-BE49-F238E27FC236}">
                <a16:creationId xmlns:a16="http://schemas.microsoft.com/office/drawing/2014/main" id="{80C8E8AA-44BC-4085-825D-C366A3CB9B2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980C84F-1A4E-4A04-8CA5-A394F7D6667C}"/>
              </a:ext>
            </a:extLst>
          </p:cNvPr>
          <p:cNvSpPr>
            <a:spLocks noGrp="1"/>
          </p:cNvSpPr>
          <p:nvPr>
            <p:ph type="sldNum" sz="quarter" idx="12"/>
          </p:nvPr>
        </p:nvSpPr>
        <p:spPr/>
        <p:txBody>
          <a:bodyPr/>
          <a:lstStyle/>
          <a:p>
            <a:fld id="{579C2ACA-6C55-43AC-8C15-9BE23867C3C8}" type="slidenum">
              <a:rPr lang="en-US" smtClean="0"/>
              <a:t>‹#›</a:t>
            </a:fld>
            <a:endParaRPr lang="en-US"/>
          </a:p>
        </p:txBody>
      </p:sp>
    </p:spTree>
    <p:extLst>
      <p:ext uri="{BB962C8B-B14F-4D97-AF65-F5344CB8AC3E}">
        <p14:creationId xmlns:p14="http://schemas.microsoft.com/office/powerpoint/2010/main" val="19276810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D8DE5-7518-4131-A5A8-6A6193D174B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AD9FBBF-98AD-4847-BE3B-22A969DA330E}"/>
              </a:ext>
            </a:extLst>
          </p:cNvPr>
          <p:cNvSpPr>
            <a:spLocks noGrp="1"/>
          </p:cNvSpPr>
          <p:nvPr>
            <p:ph type="dt" sz="half" idx="10"/>
          </p:nvPr>
        </p:nvSpPr>
        <p:spPr/>
        <p:txBody>
          <a:bodyPr/>
          <a:lstStyle/>
          <a:p>
            <a:fld id="{AF9EAAEE-C4A1-411C-9A0D-2D42E27A1C4A}" type="datetimeFigureOut">
              <a:rPr lang="en-US" smtClean="0"/>
              <a:t>12/10/2021</a:t>
            </a:fld>
            <a:endParaRPr lang="en-US"/>
          </a:p>
        </p:txBody>
      </p:sp>
      <p:sp>
        <p:nvSpPr>
          <p:cNvPr id="4" name="Footer Placeholder 3">
            <a:extLst>
              <a:ext uri="{FF2B5EF4-FFF2-40B4-BE49-F238E27FC236}">
                <a16:creationId xmlns:a16="http://schemas.microsoft.com/office/drawing/2014/main" id="{7FA4CBDC-579A-4A08-9838-60FE14D68A2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88B874B-6E89-4681-B478-E6A0815F9ECC}"/>
              </a:ext>
            </a:extLst>
          </p:cNvPr>
          <p:cNvSpPr>
            <a:spLocks noGrp="1"/>
          </p:cNvSpPr>
          <p:nvPr>
            <p:ph type="sldNum" sz="quarter" idx="12"/>
          </p:nvPr>
        </p:nvSpPr>
        <p:spPr/>
        <p:txBody>
          <a:bodyPr/>
          <a:lstStyle/>
          <a:p>
            <a:fld id="{579C2ACA-6C55-43AC-8C15-9BE23867C3C8}" type="slidenum">
              <a:rPr lang="en-US" smtClean="0"/>
              <a:t>‹#›</a:t>
            </a:fld>
            <a:endParaRPr lang="en-US"/>
          </a:p>
        </p:txBody>
      </p:sp>
    </p:spTree>
    <p:extLst>
      <p:ext uri="{BB962C8B-B14F-4D97-AF65-F5344CB8AC3E}">
        <p14:creationId xmlns:p14="http://schemas.microsoft.com/office/powerpoint/2010/main" val="15597122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4337ABD-C84C-45E4-A92D-EEA2202FE443}"/>
              </a:ext>
            </a:extLst>
          </p:cNvPr>
          <p:cNvSpPr>
            <a:spLocks noGrp="1"/>
          </p:cNvSpPr>
          <p:nvPr>
            <p:ph type="dt" sz="half" idx="10"/>
          </p:nvPr>
        </p:nvSpPr>
        <p:spPr/>
        <p:txBody>
          <a:bodyPr/>
          <a:lstStyle/>
          <a:p>
            <a:fld id="{AF9EAAEE-C4A1-411C-9A0D-2D42E27A1C4A}" type="datetimeFigureOut">
              <a:rPr lang="en-US" smtClean="0"/>
              <a:t>12/10/2021</a:t>
            </a:fld>
            <a:endParaRPr lang="en-US"/>
          </a:p>
        </p:txBody>
      </p:sp>
      <p:sp>
        <p:nvSpPr>
          <p:cNvPr id="3" name="Footer Placeholder 2">
            <a:extLst>
              <a:ext uri="{FF2B5EF4-FFF2-40B4-BE49-F238E27FC236}">
                <a16:creationId xmlns:a16="http://schemas.microsoft.com/office/drawing/2014/main" id="{D857EC3F-6266-43FC-BB37-6B2E84600E8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5640534-CA2B-47BA-99BD-E34742A7C6C9}"/>
              </a:ext>
            </a:extLst>
          </p:cNvPr>
          <p:cNvSpPr>
            <a:spLocks noGrp="1"/>
          </p:cNvSpPr>
          <p:nvPr>
            <p:ph type="sldNum" sz="quarter" idx="12"/>
          </p:nvPr>
        </p:nvSpPr>
        <p:spPr/>
        <p:txBody>
          <a:bodyPr/>
          <a:lstStyle/>
          <a:p>
            <a:fld id="{579C2ACA-6C55-43AC-8C15-9BE23867C3C8}" type="slidenum">
              <a:rPr lang="en-US" smtClean="0"/>
              <a:t>‹#›</a:t>
            </a:fld>
            <a:endParaRPr lang="en-US"/>
          </a:p>
        </p:txBody>
      </p:sp>
    </p:spTree>
    <p:extLst>
      <p:ext uri="{BB962C8B-B14F-4D97-AF65-F5344CB8AC3E}">
        <p14:creationId xmlns:p14="http://schemas.microsoft.com/office/powerpoint/2010/main" val="34535813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9B704D-626A-4853-BE50-F43358EA75F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B7958E7-C030-43BD-811D-300D369259F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8D519E6-01D2-47DA-AF62-8FE505B981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1363511-D051-461F-B576-61F624B0A18E}"/>
              </a:ext>
            </a:extLst>
          </p:cNvPr>
          <p:cNvSpPr>
            <a:spLocks noGrp="1"/>
          </p:cNvSpPr>
          <p:nvPr>
            <p:ph type="dt" sz="half" idx="10"/>
          </p:nvPr>
        </p:nvSpPr>
        <p:spPr/>
        <p:txBody>
          <a:bodyPr/>
          <a:lstStyle/>
          <a:p>
            <a:fld id="{AF9EAAEE-C4A1-411C-9A0D-2D42E27A1C4A}" type="datetimeFigureOut">
              <a:rPr lang="en-US" smtClean="0"/>
              <a:t>12/10/2021</a:t>
            </a:fld>
            <a:endParaRPr lang="en-US"/>
          </a:p>
        </p:txBody>
      </p:sp>
      <p:sp>
        <p:nvSpPr>
          <p:cNvPr id="6" name="Footer Placeholder 5">
            <a:extLst>
              <a:ext uri="{FF2B5EF4-FFF2-40B4-BE49-F238E27FC236}">
                <a16:creationId xmlns:a16="http://schemas.microsoft.com/office/drawing/2014/main" id="{491802C4-37DB-4397-97EB-52773731828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44F112D-A13B-4C11-A7E1-5CF5C5D3B33C}"/>
              </a:ext>
            </a:extLst>
          </p:cNvPr>
          <p:cNvSpPr>
            <a:spLocks noGrp="1"/>
          </p:cNvSpPr>
          <p:nvPr>
            <p:ph type="sldNum" sz="quarter" idx="12"/>
          </p:nvPr>
        </p:nvSpPr>
        <p:spPr/>
        <p:txBody>
          <a:bodyPr/>
          <a:lstStyle/>
          <a:p>
            <a:fld id="{579C2ACA-6C55-43AC-8C15-9BE23867C3C8}" type="slidenum">
              <a:rPr lang="en-US" smtClean="0"/>
              <a:t>‹#›</a:t>
            </a:fld>
            <a:endParaRPr lang="en-US"/>
          </a:p>
        </p:txBody>
      </p:sp>
    </p:spTree>
    <p:extLst>
      <p:ext uri="{BB962C8B-B14F-4D97-AF65-F5344CB8AC3E}">
        <p14:creationId xmlns:p14="http://schemas.microsoft.com/office/powerpoint/2010/main" val="3807390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8B5B9-B514-44BC-B051-854485C0643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80C0247-5574-4F9F-9462-D25A2ECD1CB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E7A4857-8D45-42C5-B339-747A5BFBC4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1FF01FC-D559-4129-8176-A72991F89FD4}"/>
              </a:ext>
            </a:extLst>
          </p:cNvPr>
          <p:cNvSpPr>
            <a:spLocks noGrp="1"/>
          </p:cNvSpPr>
          <p:nvPr>
            <p:ph type="dt" sz="half" idx="10"/>
          </p:nvPr>
        </p:nvSpPr>
        <p:spPr/>
        <p:txBody>
          <a:bodyPr/>
          <a:lstStyle/>
          <a:p>
            <a:fld id="{AF9EAAEE-C4A1-411C-9A0D-2D42E27A1C4A}" type="datetimeFigureOut">
              <a:rPr lang="en-US" smtClean="0"/>
              <a:t>12/10/2021</a:t>
            </a:fld>
            <a:endParaRPr lang="en-US"/>
          </a:p>
        </p:txBody>
      </p:sp>
      <p:sp>
        <p:nvSpPr>
          <p:cNvPr id="6" name="Footer Placeholder 5">
            <a:extLst>
              <a:ext uri="{FF2B5EF4-FFF2-40B4-BE49-F238E27FC236}">
                <a16:creationId xmlns:a16="http://schemas.microsoft.com/office/drawing/2014/main" id="{7918616E-9FE7-4C8F-91D4-080DACB4CFC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1DD6305-494C-431A-B457-9C9B93E5D5E9}"/>
              </a:ext>
            </a:extLst>
          </p:cNvPr>
          <p:cNvSpPr>
            <a:spLocks noGrp="1"/>
          </p:cNvSpPr>
          <p:nvPr>
            <p:ph type="sldNum" sz="quarter" idx="12"/>
          </p:nvPr>
        </p:nvSpPr>
        <p:spPr/>
        <p:txBody>
          <a:bodyPr/>
          <a:lstStyle/>
          <a:p>
            <a:fld id="{579C2ACA-6C55-43AC-8C15-9BE23867C3C8}" type="slidenum">
              <a:rPr lang="en-US" smtClean="0"/>
              <a:t>‹#›</a:t>
            </a:fld>
            <a:endParaRPr lang="en-US"/>
          </a:p>
        </p:txBody>
      </p:sp>
    </p:spTree>
    <p:extLst>
      <p:ext uri="{BB962C8B-B14F-4D97-AF65-F5344CB8AC3E}">
        <p14:creationId xmlns:p14="http://schemas.microsoft.com/office/powerpoint/2010/main" val="27825200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238FE6-AA49-4D2C-B2F2-652663227F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576437C-C1F7-422B-831B-0585647A15B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EB8050-9493-486C-8651-E01C12D1AF1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9EAAEE-C4A1-411C-9A0D-2D42E27A1C4A}" type="datetimeFigureOut">
              <a:rPr lang="en-US" smtClean="0"/>
              <a:t>12/10/2021</a:t>
            </a:fld>
            <a:endParaRPr lang="en-US"/>
          </a:p>
        </p:txBody>
      </p:sp>
      <p:sp>
        <p:nvSpPr>
          <p:cNvPr id="5" name="Footer Placeholder 4">
            <a:extLst>
              <a:ext uri="{FF2B5EF4-FFF2-40B4-BE49-F238E27FC236}">
                <a16:creationId xmlns:a16="http://schemas.microsoft.com/office/drawing/2014/main" id="{21A80C94-61E8-44A4-9EB7-913C86FCAF2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81AE404-ECAA-49A9-9C79-DEDE84B1B3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9C2ACA-6C55-43AC-8C15-9BE23867C3C8}" type="slidenum">
              <a:rPr lang="en-US" smtClean="0"/>
              <a:t>‹#›</a:t>
            </a:fld>
            <a:endParaRPr lang="en-US"/>
          </a:p>
        </p:txBody>
      </p:sp>
    </p:spTree>
    <p:extLst>
      <p:ext uri="{BB962C8B-B14F-4D97-AF65-F5344CB8AC3E}">
        <p14:creationId xmlns:p14="http://schemas.microsoft.com/office/powerpoint/2010/main" val="25071274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0AD39658-7834-47F1-B859-9F0394E48E27}"/>
              </a:ext>
            </a:extLst>
          </p:cNvPr>
          <p:cNvSpPr/>
          <p:nvPr/>
        </p:nvSpPr>
        <p:spPr>
          <a:xfrm>
            <a:off x="494150" y="498779"/>
            <a:ext cx="1556276" cy="9184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Huawei Entity Listing &amp; TGL</a:t>
            </a:r>
          </a:p>
        </p:txBody>
      </p:sp>
      <p:sp>
        <p:nvSpPr>
          <p:cNvPr id="10" name="Oval 9">
            <a:extLst>
              <a:ext uri="{FF2B5EF4-FFF2-40B4-BE49-F238E27FC236}">
                <a16:creationId xmlns:a16="http://schemas.microsoft.com/office/drawing/2014/main" id="{653B8638-AB89-49E3-8E47-BBEC11CD0FB8}"/>
              </a:ext>
            </a:extLst>
          </p:cNvPr>
          <p:cNvSpPr/>
          <p:nvPr/>
        </p:nvSpPr>
        <p:spPr>
          <a:xfrm>
            <a:off x="2847606" y="499285"/>
            <a:ext cx="1556276" cy="9184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Second TGL</a:t>
            </a:r>
          </a:p>
        </p:txBody>
      </p:sp>
      <p:sp>
        <p:nvSpPr>
          <p:cNvPr id="13" name="Oval 12">
            <a:extLst>
              <a:ext uri="{FF2B5EF4-FFF2-40B4-BE49-F238E27FC236}">
                <a16:creationId xmlns:a16="http://schemas.microsoft.com/office/drawing/2014/main" id="{C7D02538-3CCF-49F1-9652-E7B2F145DB6C}"/>
              </a:ext>
            </a:extLst>
          </p:cNvPr>
          <p:cNvSpPr/>
          <p:nvPr/>
        </p:nvSpPr>
        <p:spPr>
          <a:xfrm>
            <a:off x="5201062" y="498780"/>
            <a:ext cx="1556276" cy="9184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BIS Advisory Opinion &amp; FAQ</a:t>
            </a:r>
          </a:p>
        </p:txBody>
      </p:sp>
      <p:sp>
        <p:nvSpPr>
          <p:cNvPr id="14" name="Oval 13">
            <a:extLst>
              <a:ext uri="{FF2B5EF4-FFF2-40B4-BE49-F238E27FC236}">
                <a16:creationId xmlns:a16="http://schemas.microsoft.com/office/drawing/2014/main" id="{C38AF0BE-375C-4622-8AD3-D37E9572982D}"/>
              </a:ext>
            </a:extLst>
          </p:cNvPr>
          <p:cNvSpPr/>
          <p:nvPr/>
        </p:nvSpPr>
        <p:spPr>
          <a:xfrm>
            <a:off x="9907975" y="498779"/>
            <a:ext cx="1556276" cy="9184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New Rule</a:t>
            </a:r>
          </a:p>
          <a:p>
            <a:pPr algn="ctr"/>
            <a:r>
              <a:rPr lang="en-US" sz="1400" dirty="0"/>
              <a:t>Pending</a:t>
            </a:r>
          </a:p>
        </p:txBody>
      </p:sp>
      <p:sp>
        <p:nvSpPr>
          <p:cNvPr id="3" name="Arrow: Right 2">
            <a:extLst>
              <a:ext uri="{FF2B5EF4-FFF2-40B4-BE49-F238E27FC236}">
                <a16:creationId xmlns:a16="http://schemas.microsoft.com/office/drawing/2014/main" id="{A82BB362-F288-4119-90E8-C013AC908433}"/>
              </a:ext>
            </a:extLst>
          </p:cNvPr>
          <p:cNvSpPr/>
          <p:nvPr/>
        </p:nvSpPr>
        <p:spPr>
          <a:xfrm>
            <a:off x="2250202" y="816824"/>
            <a:ext cx="397628" cy="3239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row: Right 14">
            <a:extLst>
              <a:ext uri="{FF2B5EF4-FFF2-40B4-BE49-F238E27FC236}">
                <a16:creationId xmlns:a16="http://schemas.microsoft.com/office/drawing/2014/main" id="{0E11559E-E1BC-40AB-9635-0C0543FCDEAF}"/>
              </a:ext>
            </a:extLst>
          </p:cNvPr>
          <p:cNvSpPr/>
          <p:nvPr/>
        </p:nvSpPr>
        <p:spPr>
          <a:xfrm>
            <a:off x="4603658" y="816824"/>
            <a:ext cx="397628" cy="3239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Right 15">
            <a:extLst>
              <a:ext uri="{FF2B5EF4-FFF2-40B4-BE49-F238E27FC236}">
                <a16:creationId xmlns:a16="http://schemas.microsoft.com/office/drawing/2014/main" id="{F7872F5C-EA56-4655-8869-12A361CF1165}"/>
              </a:ext>
            </a:extLst>
          </p:cNvPr>
          <p:cNvSpPr/>
          <p:nvPr/>
        </p:nvSpPr>
        <p:spPr>
          <a:xfrm>
            <a:off x="6957114" y="800093"/>
            <a:ext cx="397628" cy="3239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5FFB2E68-8A52-4E30-9674-0806F9959E2B}"/>
              </a:ext>
            </a:extLst>
          </p:cNvPr>
          <p:cNvSpPr txBox="1"/>
          <p:nvPr/>
        </p:nvSpPr>
        <p:spPr>
          <a:xfrm>
            <a:off x="1162126" y="1634965"/>
            <a:ext cx="9441990" cy="338554"/>
          </a:xfrm>
          <a:prstGeom prst="rect">
            <a:avLst/>
          </a:prstGeom>
          <a:noFill/>
        </p:spPr>
        <p:txBody>
          <a:bodyPr wrap="square">
            <a:spAutoFit/>
          </a:bodyPr>
          <a:lstStyle/>
          <a:p>
            <a:pPr algn="ctr"/>
            <a:r>
              <a:rPr lang="en-US" sz="1600" b="1" dirty="0"/>
              <a:t>Harms Continue – Negative Impact for US Competitiveness and Leadership:</a:t>
            </a:r>
          </a:p>
        </p:txBody>
      </p:sp>
      <p:sp>
        <p:nvSpPr>
          <p:cNvPr id="18" name="Rectangle: Rounded Corners 17">
            <a:extLst>
              <a:ext uri="{FF2B5EF4-FFF2-40B4-BE49-F238E27FC236}">
                <a16:creationId xmlns:a16="http://schemas.microsoft.com/office/drawing/2014/main" id="{6A243DEC-2562-4AF7-BD2D-C1EDA7BF67AB}"/>
              </a:ext>
            </a:extLst>
          </p:cNvPr>
          <p:cNvSpPr/>
          <p:nvPr/>
        </p:nvSpPr>
        <p:spPr>
          <a:xfrm>
            <a:off x="1644633" y="3176782"/>
            <a:ext cx="8662279" cy="155218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Principles To Protect:</a:t>
            </a:r>
          </a:p>
          <a:p>
            <a:pPr algn="ctr"/>
            <a:endParaRPr lang="en-US" sz="1600" b="1" dirty="0"/>
          </a:p>
          <a:p>
            <a:pPr marL="285750" indent="-285750">
              <a:buFont typeface="Arial" panose="020B0604020202020204" pitchFamily="34" charset="0"/>
              <a:buChar char="•"/>
            </a:pPr>
            <a:r>
              <a:rPr lang="en-US" sz="1600" dirty="0"/>
              <a:t>A voluntary, open, rules-based standards system inclusive of all types of standards activities</a:t>
            </a:r>
          </a:p>
          <a:p>
            <a:pPr marL="285750" indent="-285750">
              <a:buFont typeface="Arial" panose="020B0604020202020204" pitchFamily="34" charset="0"/>
              <a:buChar char="•"/>
            </a:pPr>
            <a:r>
              <a:rPr lang="en-US" sz="1600" dirty="0"/>
              <a:t>US industry is best served through effective global standardization engagement</a:t>
            </a:r>
          </a:p>
          <a:p>
            <a:pPr marL="285750" indent="-285750">
              <a:buFont typeface="Arial" panose="020B0604020202020204" pitchFamily="34" charset="0"/>
              <a:buChar char="•"/>
            </a:pPr>
            <a:r>
              <a:rPr lang="en-US" sz="1600" dirty="0"/>
              <a:t>Resolution of this issue needs to be timely, broad-based and permanent to mitigate future harms</a:t>
            </a:r>
          </a:p>
        </p:txBody>
      </p:sp>
      <p:sp>
        <p:nvSpPr>
          <p:cNvPr id="19" name="TextBox 18">
            <a:extLst>
              <a:ext uri="{FF2B5EF4-FFF2-40B4-BE49-F238E27FC236}">
                <a16:creationId xmlns:a16="http://schemas.microsoft.com/office/drawing/2014/main" id="{93269CE6-52EC-418C-BC37-A573B1D57813}"/>
              </a:ext>
            </a:extLst>
          </p:cNvPr>
          <p:cNvSpPr txBox="1"/>
          <p:nvPr/>
        </p:nvSpPr>
        <p:spPr>
          <a:xfrm>
            <a:off x="1525711" y="4961626"/>
            <a:ext cx="9160402" cy="1661993"/>
          </a:xfrm>
          <a:prstGeom prst="rect">
            <a:avLst/>
          </a:prstGeom>
          <a:noFill/>
        </p:spPr>
        <p:txBody>
          <a:bodyPr wrap="square">
            <a:spAutoFit/>
          </a:bodyPr>
          <a:lstStyle/>
          <a:p>
            <a:pPr algn="ctr"/>
            <a:r>
              <a:rPr lang="en-US" sz="1600" b="1" dirty="0"/>
              <a:t>What Is Needed For An Effective Resolution: </a:t>
            </a:r>
          </a:p>
          <a:p>
            <a:pPr algn="ctr"/>
            <a:endParaRPr lang="en-US" sz="1600" b="1" dirty="0"/>
          </a:p>
          <a:p>
            <a:pPr marL="285750" indent="-285750">
              <a:buFont typeface="Arial" panose="020B0604020202020204" pitchFamily="34" charset="0"/>
              <a:buChar char="•"/>
            </a:pPr>
            <a:r>
              <a:rPr lang="en-US" sz="1400" dirty="0"/>
              <a:t>The exemption </a:t>
            </a:r>
            <a:r>
              <a:rPr lang="en-US" sz="1400" u="sng" dirty="0"/>
              <a:t>should apply to all activities</a:t>
            </a:r>
            <a:r>
              <a:rPr lang="en-US" sz="1400" dirty="0"/>
              <a:t> that support successful promulgation of standards, including but not limited to, interoperability testing, conformance testing, and certification. </a:t>
            </a:r>
          </a:p>
          <a:p>
            <a:pPr marL="285750" indent="-285750">
              <a:buFont typeface="Arial" panose="020B0604020202020204" pitchFamily="34" charset="0"/>
              <a:buChar char="•"/>
            </a:pPr>
            <a:r>
              <a:rPr lang="en-US" sz="1400" dirty="0"/>
              <a:t>The exemption should </a:t>
            </a:r>
            <a:r>
              <a:rPr lang="en-US" sz="1400" u="sng" dirty="0"/>
              <a:t>include software and tools</a:t>
            </a:r>
            <a:r>
              <a:rPr lang="en-US" sz="1400" dirty="0"/>
              <a:t> associated with promulgation of standards, in addition to the technology subject to the Export Administration Regulations. </a:t>
            </a:r>
          </a:p>
          <a:p>
            <a:pPr marL="285750" indent="-285750">
              <a:buFont typeface="Arial" panose="020B0604020202020204" pitchFamily="34" charset="0"/>
              <a:buChar char="•"/>
            </a:pPr>
            <a:r>
              <a:rPr lang="en-US" sz="1400" dirty="0"/>
              <a:t>The exemption for Huawei and its subsidiaries should be </a:t>
            </a:r>
            <a:r>
              <a:rPr lang="en-US" sz="1400" u="sng" dirty="0"/>
              <a:t>applied to all entities</a:t>
            </a:r>
            <a:r>
              <a:rPr lang="en-US" sz="1400" dirty="0"/>
              <a:t> on the Entity list.</a:t>
            </a:r>
            <a:endParaRPr lang="en-US" sz="1600" b="1" dirty="0"/>
          </a:p>
        </p:txBody>
      </p:sp>
      <p:sp>
        <p:nvSpPr>
          <p:cNvPr id="20" name="Oval 19">
            <a:extLst>
              <a:ext uri="{FF2B5EF4-FFF2-40B4-BE49-F238E27FC236}">
                <a16:creationId xmlns:a16="http://schemas.microsoft.com/office/drawing/2014/main" id="{BA7693BF-E504-44A0-95A2-C27D3FA515BA}"/>
              </a:ext>
            </a:extLst>
          </p:cNvPr>
          <p:cNvSpPr/>
          <p:nvPr/>
        </p:nvSpPr>
        <p:spPr>
          <a:xfrm>
            <a:off x="7554518" y="498779"/>
            <a:ext cx="1556276" cy="9184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IFR Public Comments</a:t>
            </a:r>
          </a:p>
        </p:txBody>
      </p:sp>
      <p:sp>
        <p:nvSpPr>
          <p:cNvPr id="21" name="Arrow: Right 20">
            <a:extLst>
              <a:ext uri="{FF2B5EF4-FFF2-40B4-BE49-F238E27FC236}">
                <a16:creationId xmlns:a16="http://schemas.microsoft.com/office/drawing/2014/main" id="{CDD3CFA1-03CD-4366-8A26-94CA3F6A53F2}"/>
              </a:ext>
            </a:extLst>
          </p:cNvPr>
          <p:cNvSpPr/>
          <p:nvPr/>
        </p:nvSpPr>
        <p:spPr>
          <a:xfrm>
            <a:off x="9310570" y="812382"/>
            <a:ext cx="397628" cy="3239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4A9074A6-F4B7-4112-83E4-41328BA53EBF}"/>
              </a:ext>
            </a:extLst>
          </p:cNvPr>
          <p:cNvGrpSpPr/>
          <p:nvPr/>
        </p:nvGrpSpPr>
        <p:grpSpPr>
          <a:xfrm>
            <a:off x="968183" y="1927698"/>
            <a:ext cx="10156333" cy="738664"/>
            <a:chOff x="964083" y="2032736"/>
            <a:chExt cx="10156333" cy="738664"/>
          </a:xfrm>
        </p:grpSpPr>
        <p:sp>
          <p:nvSpPr>
            <p:cNvPr id="22" name="TextBox 21">
              <a:extLst>
                <a:ext uri="{FF2B5EF4-FFF2-40B4-BE49-F238E27FC236}">
                  <a16:creationId xmlns:a16="http://schemas.microsoft.com/office/drawing/2014/main" id="{6D838481-B5F1-4841-AD13-A5AA64492572}"/>
                </a:ext>
              </a:extLst>
            </p:cNvPr>
            <p:cNvSpPr txBox="1"/>
            <p:nvPr/>
          </p:nvSpPr>
          <p:spPr>
            <a:xfrm>
              <a:off x="964083" y="2032736"/>
              <a:ext cx="5283381" cy="738664"/>
            </a:xfrm>
            <a:prstGeom prst="rect">
              <a:avLst/>
            </a:prstGeom>
            <a:noFill/>
          </p:spPr>
          <p:txBody>
            <a:bodyPr wrap="square">
              <a:spAutoFit/>
            </a:bodyPr>
            <a:lstStyle/>
            <a:p>
              <a:pPr marL="230188" indent="-230188">
                <a:buFont typeface="Arial" panose="020B0604020202020204" pitchFamily="34" charset="0"/>
                <a:buChar char="•"/>
              </a:pPr>
              <a:r>
                <a:rPr lang="en-US" sz="1400" dirty="0"/>
                <a:t>Some US firms and MNCs withdrawn from standards engagements</a:t>
              </a:r>
            </a:p>
            <a:p>
              <a:pPr marL="230188" indent="-230188">
                <a:buFont typeface="Arial" panose="020B0604020202020204" pitchFamily="34" charset="0"/>
                <a:buChar char="•"/>
              </a:pPr>
              <a:r>
                <a:rPr lang="en-US" sz="1400" dirty="0"/>
                <a:t>Delayed projects (time-to-market and commercial product impacts)</a:t>
              </a:r>
            </a:p>
            <a:p>
              <a:pPr marL="230188" indent="-230188">
                <a:buFont typeface="Arial" panose="020B0604020202020204" pitchFamily="34" charset="0"/>
                <a:buChar char="•"/>
              </a:pPr>
              <a:r>
                <a:rPr lang="en-US" sz="1400" dirty="0"/>
                <a:t>Legal uncertainty for SDOs</a:t>
              </a:r>
            </a:p>
          </p:txBody>
        </p:sp>
        <p:sp>
          <p:nvSpPr>
            <p:cNvPr id="23" name="TextBox 22">
              <a:extLst>
                <a:ext uri="{FF2B5EF4-FFF2-40B4-BE49-F238E27FC236}">
                  <a16:creationId xmlns:a16="http://schemas.microsoft.com/office/drawing/2014/main" id="{25E50281-D73F-4540-98C0-B7561DBAD8BA}"/>
                </a:ext>
              </a:extLst>
            </p:cNvPr>
            <p:cNvSpPr txBox="1"/>
            <p:nvPr/>
          </p:nvSpPr>
          <p:spPr>
            <a:xfrm>
              <a:off x="6247464" y="2032736"/>
              <a:ext cx="4872952" cy="738664"/>
            </a:xfrm>
            <a:prstGeom prst="rect">
              <a:avLst/>
            </a:prstGeom>
            <a:noFill/>
          </p:spPr>
          <p:txBody>
            <a:bodyPr wrap="square">
              <a:spAutoFit/>
            </a:bodyPr>
            <a:lstStyle/>
            <a:p>
              <a:pPr marL="230188" indent="-230188">
                <a:buFont typeface="Arial" panose="020B0604020202020204" pitchFamily="34" charset="0"/>
                <a:buChar char="•"/>
              </a:pPr>
              <a:r>
                <a:rPr lang="en-US" sz="1400" dirty="0"/>
                <a:t>Some SDOs relocated outside of US</a:t>
              </a:r>
            </a:p>
            <a:p>
              <a:pPr marL="230188" indent="-230188">
                <a:buFont typeface="Arial" panose="020B0604020202020204" pitchFamily="34" charset="0"/>
                <a:buChar char="•"/>
              </a:pPr>
              <a:r>
                <a:rPr lang="en-US" sz="1400" dirty="0"/>
                <a:t>Chinese created duplicative organizations</a:t>
              </a:r>
            </a:p>
            <a:p>
              <a:pPr marL="230188" indent="-230188">
                <a:buFont typeface="Arial" panose="020B0604020202020204" pitchFamily="34" charset="0"/>
                <a:buChar char="•"/>
              </a:pPr>
              <a:r>
                <a:rPr lang="en-US" sz="1400" dirty="0"/>
                <a:t>Long-term reputational damage to US standardization system</a:t>
              </a:r>
            </a:p>
          </p:txBody>
        </p:sp>
      </p:grpSp>
      <p:cxnSp>
        <p:nvCxnSpPr>
          <p:cNvPr id="8" name="Straight Connector 7">
            <a:extLst>
              <a:ext uri="{FF2B5EF4-FFF2-40B4-BE49-F238E27FC236}">
                <a16:creationId xmlns:a16="http://schemas.microsoft.com/office/drawing/2014/main" id="{A83A8889-2B1B-4210-A478-375148000E51}"/>
              </a:ext>
            </a:extLst>
          </p:cNvPr>
          <p:cNvCxnSpPr/>
          <p:nvPr/>
        </p:nvCxnSpPr>
        <p:spPr>
          <a:xfrm>
            <a:off x="430547" y="2944122"/>
            <a:ext cx="1118602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69101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65102D-506D-4662-BC23-C749C51850D7}"/>
              </a:ext>
            </a:extLst>
          </p:cNvPr>
          <p:cNvSpPr>
            <a:spLocks noGrp="1"/>
          </p:cNvSpPr>
          <p:nvPr>
            <p:ph type="title"/>
          </p:nvPr>
        </p:nvSpPr>
        <p:spPr>
          <a:xfrm>
            <a:off x="436356" y="246212"/>
            <a:ext cx="10515600" cy="438563"/>
          </a:xfrm>
        </p:spPr>
        <p:txBody>
          <a:bodyPr>
            <a:normAutofit fontScale="90000"/>
          </a:bodyPr>
          <a:lstStyle/>
          <a:p>
            <a:r>
              <a:rPr lang="en-US" sz="2800" b="1" dirty="0"/>
              <a:t>Definitions: Focus on Activity</a:t>
            </a:r>
          </a:p>
        </p:txBody>
      </p:sp>
      <p:sp>
        <p:nvSpPr>
          <p:cNvPr id="6" name="TextBox 5">
            <a:extLst>
              <a:ext uri="{FF2B5EF4-FFF2-40B4-BE49-F238E27FC236}">
                <a16:creationId xmlns:a16="http://schemas.microsoft.com/office/drawing/2014/main" id="{9A671A40-3BEE-464A-9C49-ABF4A818F485}"/>
              </a:ext>
            </a:extLst>
          </p:cNvPr>
          <p:cNvSpPr txBox="1"/>
          <p:nvPr/>
        </p:nvSpPr>
        <p:spPr>
          <a:xfrm>
            <a:off x="1057916" y="1178568"/>
            <a:ext cx="9923086" cy="5355312"/>
          </a:xfrm>
          <a:prstGeom prst="rect">
            <a:avLst/>
          </a:prstGeom>
          <a:noFill/>
        </p:spPr>
        <p:txBody>
          <a:bodyPr wrap="square">
            <a:spAutoFit/>
          </a:bodyPr>
          <a:lstStyle/>
          <a:p>
            <a:pPr marL="0" marR="0">
              <a:spcBef>
                <a:spcPts val="0"/>
              </a:spcBef>
              <a:spcAft>
                <a:spcPts val="0"/>
              </a:spcAft>
            </a:pPr>
            <a:r>
              <a:rPr lang="en-US" sz="1600" b="1" dirty="0">
                <a:effectLst/>
                <a:ea typeface="Times New Roman" panose="02020603050405020304" pitchFamily="18" charset="0"/>
                <a:cs typeface="Times New Roman" panose="02020603050405020304" pitchFamily="18" charset="0"/>
              </a:rPr>
              <a:t>“Standards development activity” definition proposal</a:t>
            </a:r>
            <a:endParaRPr lang="en-US" sz="1600" dirty="0">
              <a:effectLst/>
              <a:ea typeface="Calibri" panose="020F0502020204030204" pitchFamily="34" charset="0"/>
              <a:cs typeface="Times New Roman" panose="02020603050405020304" pitchFamily="18" charset="0"/>
            </a:endParaRPr>
          </a:p>
          <a:p>
            <a:pPr marL="0" marR="0">
              <a:spcBef>
                <a:spcPts val="0"/>
              </a:spcBef>
              <a:spcAft>
                <a:spcPts val="0"/>
              </a:spcAft>
            </a:pPr>
            <a:r>
              <a:rPr lang="en-US" sz="1600" dirty="0">
                <a:solidFill>
                  <a:srgbClr val="000000"/>
                </a:solidFill>
                <a:effectLst/>
                <a:ea typeface="Times New Roman" panose="02020603050405020304" pitchFamily="18" charset="0"/>
                <a:cs typeface="Times New Roman" panose="02020603050405020304" pitchFamily="18" charset="0"/>
              </a:rPr>
              <a:t>Any activity related to the development and promulgation of standards with the intent that the standards become publicly available, including but not limited to developing, publishing, coordinating, contributing to, revising, amending, reissuing, interpreting, or otherwise maintaining a standard, or developing methods, practices, or tools for conducting conformity assessment, testing, certification, or market promotion on the basis of a standard. </a:t>
            </a:r>
            <a:endParaRPr lang="en-US" sz="1600" dirty="0">
              <a:effectLst/>
              <a:ea typeface="Calibri" panose="020F0502020204030204" pitchFamily="34" charset="0"/>
              <a:cs typeface="Times New Roman" panose="02020603050405020304" pitchFamily="18" charset="0"/>
            </a:endParaRPr>
          </a:p>
          <a:p>
            <a:pPr marL="0" marR="0">
              <a:spcBef>
                <a:spcPts val="0"/>
              </a:spcBef>
              <a:spcAft>
                <a:spcPts val="0"/>
              </a:spcAft>
            </a:pPr>
            <a:r>
              <a:rPr lang="en-US" sz="1600" dirty="0">
                <a:solidFill>
                  <a:srgbClr val="4472C4"/>
                </a:solidFill>
                <a:effectLst/>
                <a:ea typeface="Times New Roman" panose="02020603050405020304" pitchFamily="18" charset="0"/>
                <a:cs typeface="Times New Roman" panose="02020603050405020304" pitchFamily="18" charset="0"/>
              </a:rPr>
              <a:t> </a:t>
            </a:r>
            <a:endParaRPr lang="en-US" sz="1600" dirty="0">
              <a:effectLst/>
              <a:ea typeface="Calibri" panose="020F0502020204030204" pitchFamily="34" charset="0"/>
              <a:cs typeface="Times New Roman" panose="02020603050405020304" pitchFamily="18" charset="0"/>
            </a:endParaRPr>
          </a:p>
          <a:p>
            <a:pPr marL="0" marR="0">
              <a:spcBef>
                <a:spcPts val="0"/>
              </a:spcBef>
              <a:spcAft>
                <a:spcPts val="0"/>
              </a:spcAft>
            </a:pPr>
            <a:r>
              <a:rPr lang="en-US" sz="1600" b="1" dirty="0">
                <a:solidFill>
                  <a:srgbClr val="000000"/>
                </a:solidFill>
                <a:effectLst/>
                <a:ea typeface="Times New Roman" panose="02020603050405020304" pitchFamily="18" charset="0"/>
                <a:cs typeface="Times New Roman" panose="02020603050405020304" pitchFamily="18" charset="0"/>
              </a:rPr>
              <a:t>Rule text proposal</a:t>
            </a:r>
            <a:endParaRPr lang="en-US" sz="1600" dirty="0">
              <a:effectLst/>
              <a:ea typeface="Calibri" panose="020F0502020204030204" pitchFamily="34" charset="0"/>
              <a:cs typeface="Times New Roman" panose="02020603050405020304" pitchFamily="18" charset="0"/>
            </a:endParaRPr>
          </a:p>
          <a:p>
            <a:pPr marL="0" marR="0">
              <a:spcBef>
                <a:spcPts val="0"/>
              </a:spcBef>
              <a:spcAft>
                <a:spcPts val="120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600" dirty="0">
                <a:solidFill>
                  <a:srgbClr val="1F1F1F"/>
                </a:solidFill>
                <a:effectLst/>
                <a:ea typeface="Calibri" panose="020F0502020204030204" pitchFamily="34" charset="0"/>
                <a:cs typeface="Times New Roman" panose="02020603050405020304" pitchFamily="18" charset="0"/>
              </a:rPr>
              <a:t>Items may be released without a license for the purpose of contributing to standards development activities when those activities take place in an organization where participation is open to any interested party.</a:t>
            </a:r>
            <a:endParaRPr lang="en-US" sz="1600" dirty="0">
              <a:effectLst/>
              <a:ea typeface="Calibri" panose="020F0502020204030204" pitchFamily="34" charset="0"/>
              <a:cs typeface="Times New Roman" panose="02020603050405020304" pitchFamily="18" charset="0"/>
            </a:endParaRPr>
          </a:p>
          <a:p>
            <a:pPr marL="0" marR="0">
              <a:spcBef>
                <a:spcPts val="0"/>
              </a:spcBef>
              <a:spcAft>
                <a:spcPts val="120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lang="en-US" sz="1600" dirty="0">
              <a:solidFill>
                <a:srgbClr val="1F1F1F"/>
              </a:solidFill>
              <a:effectLst/>
              <a:ea typeface="Calibri" panose="020F0502020204030204" pitchFamily="34" charset="0"/>
              <a:cs typeface="Times New Roman" panose="02020603050405020304" pitchFamily="18" charset="0"/>
            </a:endParaRPr>
          </a:p>
          <a:p>
            <a:pPr marL="0" marR="0">
              <a:spcBef>
                <a:spcPts val="0"/>
              </a:spcBef>
              <a:spcAft>
                <a:spcPts val="120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lang="en-US" sz="1600" dirty="0">
              <a:solidFill>
                <a:srgbClr val="1F1F1F"/>
              </a:solidFill>
              <a:ea typeface="Calibri" panose="020F0502020204030204" pitchFamily="34" charset="0"/>
              <a:cs typeface="Times New Roman" panose="02020603050405020304" pitchFamily="18" charset="0"/>
            </a:endParaRPr>
          </a:p>
          <a:p>
            <a:pPr marL="0" marR="0">
              <a:spcBef>
                <a:spcPts val="0"/>
              </a:spcBef>
              <a:spcAft>
                <a:spcPts val="120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lang="en-US" sz="1600" dirty="0">
              <a:solidFill>
                <a:srgbClr val="1F1F1F"/>
              </a:solidFill>
              <a:effectLst/>
              <a:ea typeface="Calibri" panose="020F0502020204030204" pitchFamily="34" charset="0"/>
              <a:cs typeface="Times New Roman" panose="02020603050405020304" pitchFamily="18" charset="0"/>
            </a:endParaRPr>
          </a:p>
          <a:p>
            <a:pPr marL="0" marR="0">
              <a:spcBef>
                <a:spcPts val="0"/>
              </a:spcBef>
              <a:spcAft>
                <a:spcPts val="120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600" dirty="0">
                <a:solidFill>
                  <a:srgbClr val="1F1F1F"/>
                </a:solidFill>
                <a:effectLst/>
                <a:ea typeface="Calibri" panose="020F0502020204030204" pitchFamily="34" charset="0"/>
                <a:cs typeface="Times New Roman" panose="02020603050405020304" pitchFamily="18" charset="0"/>
              </a:rPr>
              <a:t>Notes:</a:t>
            </a:r>
            <a:endParaRPr lang="en-US" sz="1600" dirty="0">
              <a:effectLst/>
              <a:ea typeface="Calibri" panose="020F0502020204030204" pitchFamily="34" charset="0"/>
              <a:cs typeface="Times New Roman" panose="02020603050405020304" pitchFamily="18" charset="0"/>
            </a:endParaRPr>
          </a:p>
          <a:p>
            <a:pPr marL="0" marR="0">
              <a:spcBef>
                <a:spcPts val="0"/>
              </a:spcBef>
              <a:spcAft>
                <a:spcPts val="120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600" dirty="0">
                <a:solidFill>
                  <a:srgbClr val="1F1F1F"/>
                </a:solidFill>
                <a:effectLst/>
                <a:ea typeface="Calibri" panose="020F0502020204030204" pitchFamily="34" charset="0"/>
                <a:cs typeface="Times New Roman" panose="02020603050405020304" pitchFamily="18" charset="0"/>
              </a:rPr>
              <a:t>- Definition language is derived from the definition of “standards development activity” in the SDO Advancement Act (15 CFR 4301 (a)(7)) and relies on the definition of “standard” in 15 CFR 772.1.</a:t>
            </a:r>
            <a:endParaRPr lang="en-US" sz="1600" dirty="0">
              <a:effectLst/>
              <a:ea typeface="Calibri" panose="020F0502020204030204" pitchFamily="34" charset="0"/>
              <a:cs typeface="Times New Roman" panose="02020603050405020304" pitchFamily="18" charset="0"/>
            </a:endParaRPr>
          </a:p>
          <a:p>
            <a:pPr marL="0" marR="0">
              <a:spcBef>
                <a:spcPts val="0"/>
              </a:spcBef>
              <a:spcAft>
                <a:spcPts val="120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600" dirty="0">
                <a:solidFill>
                  <a:srgbClr val="1F1F1F"/>
                </a:solidFill>
                <a:effectLst/>
                <a:ea typeface="Calibri" panose="020F0502020204030204" pitchFamily="34" charset="0"/>
                <a:cs typeface="Times New Roman" panose="02020603050405020304" pitchFamily="18" charset="0"/>
              </a:rPr>
              <a:t>- Language avoids the need to create or use a definition of “standards organization.”</a:t>
            </a:r>
            <a:endParaRPr lang="en-US" sz="1600" dirty="0">
              <a:effectLst/>
              <a:ea typeface="Calibri" panose="020F0502020204030204" pitchFamily="34" charset="0"/>
              <a:cs typeface="Times New Roman" panose="02020603050405020304" pitchFamily="18" charset="0"/>
            </a:endParaRPr>
          </a:p>
          <a:p>
            <a:pPr marL="0" marR="0">
              <a:spcBef>
                <a:spcPts val="0"/>
              </a:spcBef>
              <a:spcAft>
                <a:spcPts val="120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600" dirty="0">
                <a:solidFill>
                  <a:srgbClr val="1F1F1F"/>
                </a:solidFill>
                <a:effectLst/>
                <a:ea typeface="Calibri" panose="020F0502020204030204" pitchFamily="34" charset="0"/>
                <a:cs typeface="Times New Roman" panose="02020603050405020304" pitchFamily="18" charset="0"/>
              </a:rPr>
              <a:t>- Language uses similar construct to examples of exempted activity in 15 CFR 734.7.</a:t>
            </a:r>
            <a:endParaRPr lang="en-US" sz="16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468158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05d83ceaa0bbd2e3bc716e6e66bd857a">
  <xsd:schema xmlns:xsd="http://www.w3.org/2001/XMLSchema" xmlns:xs="http://www.w3.org/2001/XMLSchema" xmlns:p="http://schemas.microsoft.com/office/2006/metadata/properties" targetNamespace="http://schemas.microsoft.com/office/2006/metadata/properties" ma:root="true" ma:fieldsID="b3d69fe45253d5ff147bb69036b756a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DBF19B5-476A-4151-9C15-8889B6B7013C}"/>
</file>

<file path=customXml/itemProps2.xml><?xml version="1.0" encoding="utf-8"?>
<ds:datastoreItem xmlns:ds="http://schemas.openxmlformats.org/officeDocument/2006/customXml" ds:itemID="{4CB309FA-1193-451D-BBB3-AFE8F801B2BB}"/>
</file>

<file path=customXml/itemProps3.xml><?xml version="1.0" encoding="utf-8"?>
<ds:datastoreItem xmlns:ds="http://schemas.openxmlformats.org/officeDocument/2006/customXml" ds:itemID="{F5518C9D-8CFA-4BBD-B8DD-6115B06686F2}"/>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0</TotalTime>
  <Words>392</Words>
  <Application>Microsoft Office PowerPoint</Application>
  <PresentationFormat>Widescreen</PresentationFormat>
  <Paragraphs>36</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Definitions: Focus on Activity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2021-09-09T18:28:33Z</dcterms:created>
  <dcterms:modified xsi:type="dcterms:W3CDTF">2021-12-10T19:01:08Z</dcterms:modified>
</cp:coreProperties>
</file>