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sldIdLst>
    <p:sldId id="259" r:id="rId2"/>
    <p:sldId id="257" r:id="rId3"/>
    <p:sldId id="260" r:id="rId4"/>
    <p:sldId id="264" r:id="rId5"/>
    <p:sldId id="258" r:id="rId6"/>
    <p:sldId id="261" r:id="rId7"/>
    <p:sldId id="263" r:id="rId8"/>
    <p:sldId id="265" r:id="rId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0" d="100"/>
          <a:sy n="110" d="100"/>
        </p:scale>
        <p:origin x="658" y="67"/>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010DEB-5E4C-459E-8DBE-D9B43532E70F}" type="datetimeFigureOut">
              <a:rPr lang="en-US" smtClean="0"/>
              <a:t>12/2/2020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7AB0B62-DFB3-4067-B23A-737BBD4580B8}" type="slidenum">
              <a:rPr lang="en-US" smtClean="0"/>
              <a:t>‹#›</a:t>
            </a:fld>
            <a:endParaRPr lang="en-US"/>
          </a:p>
        </p:txBody>
      </p:sp>
    </p:spTree>
    <p:extLst>
      <p:ext uri="{BB962C8B-B14F-4D97-AF65-F5344CB8AC3E}">
        <p14:creationId xmlns:p14="http://schemas.microsoft.com/office/powerpoint/2010/main" val="37887556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E95CAC4-4BD9-4756-9029-36A1D4FE8D26}" type="datetime1">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EBBD3B-1EF2-2A41-93F5-AB5699DE3F8F}" type="slidenum">
              <a:rPr lang="en-US" smtClean="0"/>
              <a:t>‹#›</a:t>
            </a:fld>
            <a:endParaRPr lang="en-US"/>
          </a:p>
        </p:txBody>
      </p:sp>
    </p:spTree>
    <p:extLst>
      <p:ext uri="{BB962C8B-B14F-4D97-AF65-F5344CB8AC3E}">
        <p14:creationId xmlns:p14="http://schemas.microsoft.com/office/powerpoint/2010/main" val="2836260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FABAFDF1-9894-4A02-ABB6-494D3C78FB6C}" type="datetime1">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2" name="Title 1"/>
          <p:cNvSpPr>
            <a:spLocks noGrp="1"/>
          </p:cNvSpPr>
          <p:nvPr>
            <p:ph type="title"/>
          </p:nvPr>
        </p:nvSpPr>
        <p:spPr>
          <a:xfrm>
            <a:off x="457200" y="205979"/>
            <a:ext cx="8229600" cy="857250"/>
          </a:xfrm>
        </p:spPr>
        <p:txBody>
          <a:bodyPr/>
          <a:lstStyle/>
          <a:p>
            <a:r>
              <a:rPr lang="en-US" dirty="0" smtClean="0"/>
              <a:t>Click to edit Master title style</a:t>
            </a:r>
            <a:endParaRPr lang="en-US"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25EBBD3B-1EF2-2A41-93F5-AB5699DE3F8F}" type="slidenum">
              <a:rPr lang="en-US" smtClean="0"/>
              <a:pPr/>
              <a:t>‹#›</a:t>
            </a:fld>
            <a:endParaRPr lang="en-US" dirty="0"/>
          </a:p>
        </p:txBody>
      </p:sp>
    </p:spTree>
    <p:extLst>
      <p:ext uri="{BB962C8B-B14F-4D97-AF65-F5344CB8AC3E}">
        <p14:creationId xmlns:p14="http://schemas.microsoft.com/office/powerpoint/2010/main" val="4079876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84FAAA-939E-4F2D-8756-D7EE0D232B36}" type="datetime1">
              <a:rPr lang="en-US" smtClean="0"/>
              <a:t>12/2/2020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EBBD3B-1EF2-2A41-93F5-AB5699DE3F8F}" type="slidenum">
              <a:rPr lang="en-US" smtClean="0"/>
              <a:t>‹#›</a:t>
            </a:fld>
            <a:endParaRPr lang="en-US"/>
          </a:p>
        </p:txBody>
      </p:sp>
    </p:spTree>
    <p:extLst>
      <p:ext uri="{BB962C8B-B14F-4D97-AF65-F5344CB8AC3E}">
        <p14:creationId xmlns:p14="http://schemas.microsoft.com/office/powerpoint/2010/main" val="1847018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3574046-84A0-4FB7-8146-B396EAC4EDDE}" type="datetime1">
              <a:rPr lang="en-US" smtClean="0"/>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EBBD3B-1EF2-2A41-93F5-AB5699DE3F8F}" type="slidenum">
              <a:rPr lang="en-US" smtClean="0"/>
              <a:t>‹#›</a:t>
            </a:fld>
            <a:endParaRPr lang="en-US"/>
          </a:p>
        </p:txBody>
      </p:sp>
    </p:spTree>
    <p:extLst>
      <p:ext uri="{BB962C8B-B14F-4D97-AF65-F5344CB8AC3E}">
        <p14:creationId xmlns:p14="http://schemas.microsoft.com/office/powerpoint/2010/main" val="19605184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6CACA3B-3B7B-48B4-B2E2-0D4840FE8222}" type="datetime1">
              <a:rPr lang="en-US" smtClean="0"/>
              <a:t>12/2/2020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EBBD3B-1EF2-2A41-93F5-AB5699DE3F8F}" type="slidenum">
              <a:rPr lang="en-US" smtClean="0"/>
              <a:t>‹#›</a:t>
            </a:fld>
            <a:endParaRPr lang="en-US"/>
          </a:p>
        </p:txBody>
      </p:sp>
    </p:spTree>
    <p:extLst>
      <p:ext uri="{BB962C8B-B14F-4D97-AF65-F5344CB8AC3E}">
        <p14:creationId xmlns:p14="http://schemas.microsoft.com/office/powerpoint/2010/main" val="2026302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F98EB6-0F83-4D3C-8874-9A1E0BBCF373}" type="datetime1">
              <a:rPr lang="en-US" smtClean="0"/>
              <a:t>12/2/2020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EBBD3B-1EF2-2A41-93F5-AB5699DE3F8F}" type="slidenum">
              <a:rPr lang="en-US" smtClean="0"/>
              <a:t>‹#›</a:t>
            </a:fld>
            <a:endParaRPr lang="en-US"/>
          </a:p>
        </p:txBody>
      </p:sp>
    </p:spTree>
    <p:extLst>
      <p:ext uri="{BB962C8B-B14F-4D97-AF65-F5344CB8AC3E}">
        <p14:creationId xmlns:p14="http://schemas.microsoft.com/office/powerpoint/2010/main" val="2378513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AB9008-62B7-4684-9D1D-DD92FFAC0716}" type="datetime1">
              <a:rPr lang="en-US" smtClean="0"/>
              <a:t>12/2/2020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EBBD3B-1EF2-2A41-93F5-AB5699DE3F8F}" type="slidenum">
              <a:rPr lang="en-US" smtClean="0"/>
              <a:t>‹#›</a:t>
            </a:fld>
            <a:endParaRPr lang="en-US"/>
          </a:p>
        </p:txBody>
      </p:sp>
    </p:spTree>
    <p:extLst>
      <p:ext uri="{BB962C8B-B14F-4D97-AF65-F5344CB8AC3E}">
        <p14:creationId xmlns:p14="http://schemas.microsoft.com/office/powerpoint/2010/main" val="1273723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EBE588-B7F8-482B-8BBE-FD2B17AE02F4}" type="datetime1">
              <a:rPr lang="en-US" smtClean="0"/>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EBBD3B-1EF2-2A41-93F5-AB5699DE3F8F}" type="slidenum">
              <a:rPr lang="en-US" smtClean="0"/>
              <a:t>‹#›</a:t>
            </a:fld>
            <a:endParaRPr lang="en-US"/>
          </a:p>
        </p:txBody>
      </p:sp>
    </p:spTree>
    <p:extLst>
      <p:ext uri="{BB962C8B-B14F-4D97-AF65-F5344CB8AC3E}">
        <p14:creationId xmlns:p14="http://schemas.microsoft.com/office/powerpoint/2010/main" val="1934260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8314D5-2795-4F2E-943C-5B0E8814AE8B}" type="datetime1">
              <a:rPr lang="en-US" smtClean="0"/>
              <a:t>12/2/2020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EBBD3B-1EF2-2A41-93F5-AB5699DE3F8F}" type="slidenum">
              <a:rPr lang="en-US" smtClean="0"/>
              <a:t>‹#›</a:t>
            </a:fld>
            <a:endParaRPr lang="en-US"/>
          </a:p>
        </p:txBody>
      </p:sp>
    </p:spTree>
    <p:extLst>
      <p:ext uri="{BB962C8B-B14F-4D97-AF65-F5344CB8AC3E}">
        <p14:creationId xmlns:p14="http://schemas.microsoft.com/office/powerpoint/2010/main" val="14967303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A91CFB40-A899-47B7-88F0-E25F437AA6FE}" type="datetime1">
              <a:rPr lang="en-US" smtClean="0"/>
              <a:t>12/2/2020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5EBBD3B-1EF2-2A41-93F5-AB5699DE3F8F}" type="slidenum">
              <a:rPr lang="en-US" smtClean="0"/>
              <a:t>‹#›</a:t>
            </a:fld>
            <a:endParaRPr lang="en-US"/>
          </a:p>
        </p:txBody>
      </p:sp>
      <p:pic>
        <p:nvPicPr>
          <p:cNvPr id="7" name="Picture 6" descr="18DOC-BIS_PPT_Interior-01.jpg"/>
          <p:cNvPicPr>
            <a:picLocks noChangeAspect="1"/>
          </p:cNvPicPr>
          <p:nvPr userDrawn="1"/>
        </p:nvPicPr>
        <p:blipFill rotWithShape="1">
          <a:blip r:embed="rId11">
            <a:extLst>
              <a:ext uri="{28A0092B-C50C-407E-A947-70E740481C1C}">
                <a14:useLocalDpi xmlns:a14="http://schemas.microsoft.com/office/drawing/2010/main" val="0"/>
              </a:ext>
            </a:extLst>
          </a:blip>
          <a:srcRect t="22666"/>
          <a:stretch/>
        </p:blipFill>
        <p:spPr>
          <a:xfrm>
            <a:off x="0" y="1165860"/>
            <a:ext cx="9144000" cy="3977640"/>
          </a:xfrm>
          <a:prstGeom prst="rect">
            <a:avLst/>
          </a:prstGeom>
        </p:spPr>
      </p:pic>
    </p:spTree>
    <p:extLst>
      <p:ext uri="{BB962C8B-B14F-4D97-AF65-F5344CB8AC3E}">
        <p14:creationId xmlns:p14="http://schemas.microsoft.com/office/powerpoint/2010/main" val="6987281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3088"/>
            <a:ext cx="7772400" cy="1102519"/>
          </a:xfrm>
        </p:spPr>
        <p:txBody>
          <a:bodyPr/>
          <a:lstStyle/>
          <a:p>
            <a:r>
              <a:rPr lang="en-US" dirty="0" smtClean="0"/>
              <a:t>Nuclear Suppliers Group</a:t>
            </a:r>
            <a:endParaRPr lang="en-US" dirty="0"/>
          </a:p>
        </p:txBody>
      </p:sp>
      <p:sp>
        <p:nvSpPr>
          <p:cNvPr id="3" name="Subtitle 2"/>
          <p:cNvSpPr>
            <a:spLocks noGrp="1"/>
          </p:cNvSpPr>
          <p:nvPr>
            <p:ph type="subTitle" idx="1"/>
          </p:nvPr>
        </p:nvSpPr>
        <p:spPr>
          <a:xfrm>
            <a:off x="2538247" y="3325210"/>
            <a:ext cx="6400800" cy="1314450"/>
          </a:xfrm>
        </p:spPr>
        <p:txBody>
          <a:bodyPr>
            <a:normAutofit/>
          </a:bodyPr>
          <a:lstStyle/>
          <a:p>
            <a:pPr algn="r"/>
            <a:r>
              <a:rPr lang="en-US" sz="1800" dirty="0" smtClean="0"/>
              <a:t>Presented by Steven </a:t>
            </a:r>
            <a:r>
              <a:rPr lang="en-US" sz="1800" dirty="0" err="1" smtClean="0"/>
              <a:t>Clagett</a:t>
            </a:r>
            <a:endParaRPr lang="en-US" sz="1800" dirty="0" smtClean="0"/>
          </a:p>
          <a:p>
            <a:pPr algn="r"/>
            <a:r>
              <a:rPr lang="en-US" sz="1600" dirty="0" smtClean="0"/>
              <a:t>Director, Nuclear and Missile Technology Division</a:t>
            </a:r>
          </a:p>
          <a:p>
            <a:pPr algn="r"/>
            <a:r>
              <a:rPr lang="en-US" sz="1600" dirty="0" smtClean="0"/>
              <a:t>Bureau of Industry and Security</a:t>
            </a:r>
            <a:endParaRPr lang="en-US" sz="1600" dirty="0"/>
          </a:p>
        </p:txBody>
      </p:sp>
      <p:sp>
        <p:nvSpPr>
          <p:cNvPr id="4" name="Subtitle 2"/>
          <p:cNvSpPr txBox="1">
            <a:spLocks/>
          </p:cNvSpPr>
          <p:nvPr/>
        </p:nvSpPr>
        <p:spPr>
          <a:xfrm>
            <a:off x="1313792" y="1953591"/>
            <a:ext cx="6400800" cy="657225"/>
          </a:xfrm>
          <a:prstGeom prst="rect">
            <a:avLst/>
          </a:prstGeom>
        </p:spPr>
        <p:txBody>
          <a:bodyPr vert="horz" lIns="91440" tIns="45720" rIns="91440" bIns="45720" rtlCol="0">
            <a:norm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2400" dirty="0" smtClean="0"/>
              <a:t>Keeping Controls Updated and Relevant</a:t>
            </a:r>
            <a:endParaRPr lang="en-US" sz="2400" dirty="0"/>
          </a:p>
        </p:txBody>
      </p:sp>
    </p:spTree>
    <p:extLst>
      <p:ext uri="{BB962C8B-B14F-4D97-AF65-F5344CB8AC3E}">
        <p14:creationId xmlns:p14="http://schemas.microsoft.com/office/powerpoint/2010/main" val="28396420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457200" y="1063229"/>
            <a:ext cx="8229600" cy="3394472"/>
          </a:xfrm>
        </p:spPr>
        <p:txBody>
          <a:bodyPr>
            <a:normAutofit/>
          </a:bodyPr>
          <a:lstStyle/>
          <a:p>
            <a:pPr>
              <a:spcAft>
                <a:spcPts val="600"/>
              </a:spcAft>
            </a:pPr>
            <a:r>
              <a:rPr lang="en-US" sz="1800" dirty="0" smtClean="0"/>
              <a:t>Founded in 1974</a:t>
            </a:r>
          </a:p>
          <a:p>
            <a:r>
              <a:rPr lang="en-US" sz="1800" dirty="0" smtClean="0"/>
              <a:t>Group of countries that seeks to contribute to the non-proliferation of nuclear weapons through the implementation two sets of guidelines/lists</a:t>
            </a:r>
          </a:p>
          <a:p>
            <a:pPr lvl="1"/>
            <a:r>
              <a:rPr lang="en-US" sz="1600" dirty="0" smtClean="0"/>
              <a:t>Nuclear transfers (Trigger List)</a:t>
            </a:r>
          </a:p>
          <a:p>
            <a:pPr lvl="1">
              <a:spcAft>
                <a:spcPts val="600"/>
              </a:spcAft>
            </a:pPr>
            <a:r>
              <a:rPr lang="en-US" sz="1600" dirty="0" smtClean="0"/>
              <a:t>Nuclear-related dual use items</a:t>
            </a:r>
          </a:p>
          <a:p>
            <a:r>
              <a:rPr lang="en-US" sz="1800" dirty="0" smtClean="0"/>
              <a:t>48 Participating Governments (PGs) that implement the guidelines through national laws and practices</a:t>
            </a:r>
          </a:p>
          <a:p>
            <a:pPr lvl="1"/>
            <a:endParaRPr lang="en-US" sz="1600" dirty="0" smtClean="0"/>
          </a:p>
          <a:p>
            <a:endParaRPr lang="en-US" sz="1600" dirty="0" smtClean="0"/>
          </a:p>
          <a:p>
            <a:endParaRPr lang="en-US" sz="1600" dirty="0" smtClean="0"/>
          </a:p>
          <a:p>
            <a:endParaRPr lang="en-US" sz="1600" dirty="0"/>
          </a:p>
        </p:txBody>
      </p:sp>
      <p:sp>
        <p:nvSpPr>
          <p:cNvPr id="11" name="Title 10"/>
          <p:cNvSpPr>
            <a:spLocks noGrp="1"/>
          </p:cNvSpPr>
          <p:nvPr>
            <p:ph type="title"/>
          </p:nvPr>
        </p:nvSpPr>
        <p:spPr/>
        <p:txBody>
          <a:bodyPr/>
          <a:lstStyle/>
          <a:p>
            <a:r>
              <a:rPr lang="en-US" dirty="0" smtClean="0"/>
              <a:t>NSG Background</a:t>
            </a:r>
            <a:endParaRPr lang="en-US" dirty="0"/>
          </a:p>
        </p:txBody>
      </p:sp>
      <p:sp>
        <p:nvSpPr>
          <p:cNvPr id="13" name="Slide Number Placeholder 12"/>
          <p:cNvSpPr>
            <a:spLocks noGrp="1"/>
          </p:cNvSpPr>
          <p:nvPr>
            <p:ph type="sldNum" sz="quarter" idx="12"/>
          </p:nvPr>
        </p:nvSpPr>
        <p:spPr/>
        <p:txBody>
          <a:bodyPr/>
          <a:lstStyle/>
          <a:p>
            <a:fld id="{25EBBD3B-1EF2-2A41-93F5-AB5699DE3F8F}" type="slidenum">
              <a:rPr lang="en-US" smtClean="0"/>
              <a:pPr/>
              <a:t>2</a:t>
            </a:fld>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9281" y="3599950"/>
            <a:ext cx="7888497" cy="508116"/>
          </a:xfrm>
          <a:prstGeom prst="rect">
            <a:avLst/>
          </a:prstGeom>
        </p:spPr>
      </p:pic>
    </p:spTree>
    <p:extLst>
      <p:ext uri="{BB962C8B-B14F-4D97-AF65-F5344CB8AC3E}">
        <p14:creationId xmlns:p14="http://schemas.microsoft.com/office/powerpoint/2010/main" val="20325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p:cNvSpPr>
            <a:spLocks noGrp="1"/>
          </p:cNvSpPr>
          <p:nvPr>
            <p:ph idx="1"/>
          </p:nvPr>
        </p:nvSpPr>
        <p:spPr>
          <a:xfrm>
            <a:off x="457200" y="1063229"/>
            <a:ext cx="8229600" cy="1055599"/>
          </a:xfrm>
        </p:spPr>
        <p:txBody>
          <a:bodyPr>
            <a:normAutofit lnSpcReduction="10000"/>
          </a:bodyPr>
          <a:lstStyle/>
          <a:p>
            <a:pPr>
              <a:spcAft>
                <a:spcPts val="1200"/>
              </a:spcAft>
            </a:pPr>
            <a:r>
              <a:rPr lang="en-US" sz="1800" b="1" u="sng" dirty="0" smtClean="0"/>
              <a:t>Annual plenary</a:t>
            </a:r>
            <a:r>
              <a:rPr lang="en-US" sz="1800" b="1" dirty="0" smtClean="0"/>
              <a:t> </a:t>
            </a:r>
            <a:r>
              <a:rPr lang="en-US" sz="1800" dirty="0" smtClean="0"/>
              <a:t>– held in early summer hosted by rotating (voluntary) chair</a:t>
            </a:r>
          </a:p>
          <a:p>
            <a:r>
              <a:rPr lang="en-US" sz="1800" b="1" u="sng" dirty="0" smtClean="0"/>
              <a:t>Consultative Group (CG) </a:t>
            </a:r>
            <a:r>
              <a:rPr lang="en-US" sz="1800" dirty="0" smtClean="0"/>
              <a:t>-  meets twice a year </a:t>
            </a:r>
            <a:r>
              <a:rPr lang="en-US" sz="1800" dirty="0"/>
              <a:t>to hold consultations on issues associated with the Guidelines on nuclear supply and its technical </a:t>
            </a:r>
            <a:r>
              <a:rPr lang="en-US" sz="1800" dirty="0" smtClean="0"/>
              <a:t>annexes</a:t>
            </a:r>
          </a:p>
          <a:p>
            <a:pPr lvl="1"/>
            <a:endParaRPr lang="en-US" sz="1600" dirty="0" smtClean="0"/>
          </a:p>
          <a:p>
            <a:endParaRPr lang="en-US" sz="1600" dirty="0" smtClean="0"/>
          </a:p>
          <a:p>
            <a:endParaRPr lang="en-US" sz="1600" dirty="0" smtClean="0"/>
          </a:p>
          <a:p>
            <a:endParaRPr lang="en-US" sz="1600" dirty="0"/>
          </a:p>
        </p:txBody>
      </p:sp>
      <p:sp>
        <p:nvSpPr>
          <p:cNvPr id="11" name="Title 10"/>
          <p:cNvSpPr>
            <a:spLocks noGrp="1"/>
          </p:cNvSpPr>
          <p:nvPr>
            <p:ph type="title"/>
          </p:nvPr>
        </p:nvSpPr>
        <p:spPr/>
        <p:txBody>
          <a:bodyPr/>
          <a:lstStyle/>
          <a:p>
            <a:r>
              <a:rPr lang="en-US" dirty="0" smtClean="0"/>
              <a:t>NSG Meetings</a:t>
            </a:r>
            <a:endParaRPr lang="en-US" dirty="0"/>
          </a:p>
        </p:txBody>
      </p:sp>
      <p:sp>
        <p:nvSpPr>
          <p:cNvPr id="13" name="Slide Number Placeholder 12"/>
          <p:cNvSpPr>
            <a:spLocks noGrp="1"/>
          </p:cNvSpPr>
          <p:nvPr>
            <p:ph type="sldNum" sz="quarter" idx="12"/>
          </p:nvPr>
        </p:nvSpPr>
        <p:spPr/>
        <p:txBody>
          <a:bodyPr/>
          <a:lstStyle/>
          <a:p>
            <a:fld id="{25EBBD3B-1EF2-2A41-93F5-AB5699DE3F8F}" type="slidenum">
              <a:rPr lang="en-US" smtClean="0"/>
              <a:pPr/>
              <a:t>3</a:t>
            </a:fld>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9230" y="2118828"/>
            <a:ext cx="5064770" cy="2570101"/>
          </a:xfrm>
          <a:prstGeom prst="rect">
            <a:avLst/>
          </a:prstGeom>
        </p:spPr>
      </p:pic>
      <p:sp>
        <p:nvSpPr>
          <p:cNvPr id="6" name="Content Placeholder 11"/>
          <p:cNvSpPr txBox="1">
            <a:spLocks/>
          </p:cNvSpPr>
          <p:nvPr/>
        </p:nvSpPr>
        <p:spPr>
          <a:xfrm>
            <a:off x="457201" y="2164068"/>
            <a:ext cx="3622029" cy="243027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b="1" u="sng" dirty="0" smtClean="0"/>
              <a:t>Technical Experts Group (TEG) </a:t>
            </a:r>
            <a:r>
              <a:rPr lang="en-US" sz="1800" dirty="0" smtClean="0"/>
              <a:t>– meets twice a year (usually in conjunction with CG) and is responsible for keeping the control lists technically accurate and up to date </a:t>
            </a:r>
          </a:p>
          <a:p>
            <a:pPr lvl="1"/>
            <a:endParaRPr lang="en-US" sz="1600" dirty="0" smtClean="0"/>
          </a:p>
          <a:p>
            <a:endParaRPr lang="en-US" sz="1600" dirty="0" smtClean="0"/>
          </a:p>
          <a:p>
            <a:endParaRPr lang="en-US" sz="1600" dirty="0" smtClean="0"/>
          </a:p>
          <a:p>
            <a:endParaRPr lang="en-US" sz="1600" dirty="0"/>
          </a:p>
        </p:txBody>
      </p:sp>
    </p:spTree>
    <p:extLst>
      <p:ext uri="{BB962C8B-B14F-4D97-AF65-F5344CB8AC3E}">
        <p14:creationId xmlns:p14="http://schemas.microsoft.com/office/powerpoint/2010/main" val="2754331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457200" y="1063229"/>
            <a:ext cx="8229600" cy="3394472"/>
          </a:xfrm>
        </p:spPr>
        <p:txBody>
          <a:bodyPr>
            <a:normAutofit/>
          </a:bodyPr>
          <a:lstStyle/>
          <a:p>
            <a:pPr marL="0" indent="0">
              <a:spcAft>
                <a:spcPts val="600"/>
              </a:spcAft>
              <a:buNone/>
            </a:pPr>
            <a:r>
              <a:rPr lang="en-US" sz="2400" dirty="0" smtClean="0"/>
              <a:t>Proposals to alter control lists are submitted by individual countries and must reach consensus to be adopted</a:t>
            </a:r>
          </a:p>
          <a:p>
            <a:r>
              <a:rPr lang="en-US" sz="2000" dirty="0" smtClean="0"/>
              <a:t>Join Commerce Technical Advisory Committees (TACs)</a:t>
            </a:r>
          </a:p>
          <a:p>
            <a:r>
              <a:rPr lang="en-US" sz="2000" dirty="0" smtClean="0"/>
              <a:t>Multinational companies should consult with other branches and make Commerce aware of any differences in how the control language is interpreted/implemented</a:t>
            </a:r>
          </a:p>
          <a:p>
            <a:r>
              <a:rPr lang="en-US" sz="2000" dirty="0" smtClean="0"/>
              <a:t>Keep Commerce abreast of emerging technology or expanded uses of controlled items</a:t>
            </a:r>
          </a:p>
          <a:p>
            <a:endParaRPr lang="en-US" sz="2400" dirty="0"/>
          </a:p>
        </p:txBody>
      </p:sp>
      <p:sp>
        <p:nvSpPr>
          <p:cNvPr id="9" name="Title 8"/>
          <p:cNvSpPr>
            <a:spLocks noGrp="1"/>
          </p:cNvSpPr>
          <p:nvPr>
            <p:ph type="title"/>
          </p:nvPr>
        </p:nvSpPr>
        <p:spPr/>
        <p:txBody>
          <a:bodyPr/>
          <a:lstStyle/>
          <a:p>
            <a:r>
              <a:rPr lang="en-US" dirty="0" smtClean="0"/>
              <a:t>Affecting Change in the NSG</a:t>
            </a:r>
            <a:endParaRPr lang="en-US" dirty="0"/>
          </a:p>
        </p:txBody>
      </p:sp>
      <p:sp>
        <p:nvSpPr>
          <p:cNvPr id="11" name="Slide Number Placeholder 10"/>
          <p:cNvSpPr>
            <a:spLocks noGrp="1"/>
          </p:cNvSpPr>
          <p:nvPr>
            <p:ph type="sldNum" sz="quarter" idx="12"/>
          </p:nvPr>
        </p:nvSpPr>
        <p:spPr/>
        <p:txBody>
          <a:bodyPr/>
          <a:lstStyle/>
          <a:p>
            <a:fld id="{25EBBD3B-1EF2-2A41-93F5-AB5699DE3F8F}" type="slidenum">
              <a:rPr lang="en-US" smtClean="0"/>
              <a:pPr/>
              <a:t>4</a:t>
            </a:fld>
            <a:endParaRPr lang="en-US" dirty="0"/>
          </a:p>
        </p:txBody>
      </p:sp>
    </p:spTree>
    <p:extLst>
      <p:ext uri="{BB962C8B-B14F-4D97-AF65-F5344CB8AC3E}">
        <p14:creationId xmlns:p14="http://schemas.microsoft.com/office/powerpoint/2010/main" val="23604732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90366"/>
            <a:ext cx="8229600" cy="857250"/>
          </a:xfrm>
        </p:spPr>
        <p:txBody>
          <a:bodyPr>
            <a:normAutofit/>
          </a:bodyPr>
          <a:lstStyle/>
          <a:p>
            <a:r>
              <a:rPr lang="en-US" sz="3200" dirty="0" smtClean="0"/>
              <a:t>TEG Topics – Additive Manufacturing</a:t>
            </a:r>
            <a:endParaRPr lang="en-US" sz="3200" dirty="0"/>
          </a:p>
        </p:txBody>
      </p:sp>
      <p:sp>
        <p:nvSpPr>
          <p:cNvPr id="11" name="Slide Number Placeholder 10"/>
          <p:cNvSpPr>
            <a:spLocks noGrp="1"/>
          </p:cNvSpPr>
          <p:nvPr>
            <p:ph type="sldNum" sz="quarter" idx="12"/>
          </p:nvPr>
        </p:nvSpPr>
        <p:spPr/>
        <p:txBody>
          <a:bodyPr/>
          <a:lstStyle/>
          <a:p>
            <a:fld id="{25EBBD3B-1EF2-2A41-93F5-AB5699DE3F8F}" type="slidenum">
              <a:rPr lang="en-US" smtClean="0"/>
              <a:pPr/>
              <a:t>5</a:t>
            </a:fld>
            <a:endParaRPr lang="en-US" dirty="0"/>
          </a:p>
        </p:txBody>
      </p:sp>
      <p:sp>
        <p:nvSpPr>
          <p:cNvPr id="5" name="Content Placeholder 2"/>
          <p:cNvSpPr>
            <a:spLocks noGrp="1"/>
          </p:cNvSpPr>
          <p:nvPr/>
        </p:nvSpPr>
        <p:spPr>
          <a:xfrm>
            <a:off x="4761186" y="2993532"/>
            <a:ext cx="4191000" cy="767158"/>
          </a:xfrm>
          <a:prstGeom prst="rect">
            <a:avLst/>
          </a:prstGeom>
        </p:spPr>
        <p:txBody>
          <a:bodyPr vert="horz" lIns="91440" tIns="45720" rIns="91440" bIns="45720" rtlCol="0">
            <a:normAutofit/>
          </a:bodyPr>
          <a:lstStyle/>
          <a:p>
            <a:pPr marL="285750" indent="-285750" defTabSz="914400">
              <a:buFont typeface="Arial" panose="020B0604020202020204" pitchFamily="34" charset="0"/>
              <a:buChar char="•"/>
            </a:pPr>
            <a:r>
              <a:rPr lang="en-US" dirty="0"/>
              <a:t>What about technology or materials?</a:t>
            </a:r>
          </a:p>
          <a:p>
            <a:pPr lvl="1" defTabSz="914400"/>
            <a:endParaRPr lang="en-US" dirty="0"/>
          </a:p>
        </p:txBody>
      </p:sp>
      <p:sp>
        <p:nvSpPr>
          <p:cNvPr id="6" name="Content Placeholder 2"/>
          <p:cNvSpPr txBox="1">
            <a:spLocks/>
          </p:cNvSpPr>
          <p:nvPr/>
        </p:nvSpPr>
        <p:spPr>
          <a:xfrm>
            <a:off x="337644" y="1376033"/>
            <a:ext cx="4528645" cy="747058"/>
          </a:xfrm>
          <a:prstGeom prst="rect">
            <a:avLst/>
          </a:prstGeom>
        </p:spPr>
        <p:txBody>
          <a:bodyPr vert="horz" lIns="91440" tIns="45720" rIns="91440" bIns="45720" rtlCol="0">
            <a:normAutofit fontScale="925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dirty="0" smtClean="0"/>
              <a:t>Additive manufacturing (AM) – what should be controlled versus what can be controlled</a:t>
            </a:r>
          </a:p>
          <a:p>
            <a:pPr marL="457200" lvl="1" indent="0">
              <a:buNone/>
            </a:pPr>
            <a:endParaRPr lang="en-US" dirty="0" smtClean="0"/>
          </a:p>
        </p:txBody>
      </p:sp>
      <p:sp>
        <p:nvSpPr>
          <p:cNvPr id="7" name="Content Placeholder 2"/>
          <p:cNvSpPr txBox="1">
            <a:spLocks/>
          </p:cNvSpPr>
          <p:nvPr/>
        </p:nvSpPr>
        <p:spPr>
          <a:xfrm>
            <a:off x="345118" y="3785206"/>
            <a:ext cx="8762999" cy="444216"/>
          </a:xfrm>
          <a:prstGeom prst="rect">
            <a:avLst/>
          </a:prstGeom>
        </p:spPr>
        <p:txBody>
          <a:bodyPr vert="horz" lIns="91440" tIns="45720" rIns="91440" bIns="45720" rtlCol="0">
            <a:normAutofit/>
          </a:bodyPr>
          <a:lstStyle>
            <a:defPPr>
              <a:defRPr lang="en-US"/>
            </a:defPPr>
            <a:lvl1pPr marL="285750" indent="-285750" defTabSz="914400">
              <a:buFont typeface="Arial" panose="020B0604020202020204" pitchFamily="34" charset="0"/>
              <a:buChar char="•"/>
            </a:lvl1pPr>
            <a:lvl2pPr lvl="1" indent="0" defTabSz="914400">
              <a:buNone/>
            </a:lvl2pPr>
            <a:lvl3pPr defTabSz="914400"/>
            <a:lvl4pPr defTabSz="914400"/>
            <a:lvl5pPr defTabSz="914400"/>
            <a:lvl6pPr defTabSz="914400"/>
            <a:lvl7pPr defTabSz="914400"/>
            <a:lvl8pPr defTabSz="914400"/>
            <a:lvl9pPr defTabSz="914400"/>
          </a:lstStyle>
          <a:p>
            <a:r>
              <a:rPr lang="en-US" dirty="0"/>
              <a:t>How do you properly define machines – ISO standards, parameters, characteristics?</a:t>
            </a:r>
          </a:p>
          <a:p>
            <a:pPr lvl="1"/>
            <a:endParaRPr lang="en-US" dirty="0"/>
          </a:p>
        </p:txBody>
      </p:sp>
      <p:pic>
        <p:nvPicPr>
          <p:cNvPr id="12" name="Picture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71757" y="2059191"/>
            <a:ext cx="3005959" cy="1690852"/>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3184" y="1376033"/>
            <a:ext cx="2469932" cy="1669333"/>
          </a:xfrm>
          <a:prstGeom prst="rect">
            <a:avLst/>
          </a:prstGeom>
        </p:spPr>
      </p:pic>
      <p:sp>
        <p:nvSpPr>
          <p:cNvPr id="14" name="Content Placeholder 2"/>
          <p:cNvSpPr txBox="1">
            <a:spLocks/>
          </p:cNvSpPr>
          <p:nvPr/>
        </p:nvSpPr>
        <p:spPr>
          <a:xfrm>
            <a:off x="2493578" y="748434"/>
            <a:ext cx="4264572" cy="860011"/>
          </a:xfrm>
          <a:prstGeom prst="rect">
            <a:avLst/>
          </a:prstGeom>
        </p:spPr>
        <p:txBody>
          <a:bodyPr vert="horz" lIns="91440" tIns="45720" rIns="91440" bIns="45720" rtlCol="0">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dirty="0" smtClean="0"/>
              <a:t>“A New Way to do Old Things”</a:t>
            </a:r>
          </a:p>
          <a:p>
            <a:pPr marL="457200" lvl="1" indent="0">
              <a:buNone/>
            </a:pPr>
            <a:endParaRPr lang="en-US" sz="2400" dirty="0" smtClean="0"/>
          </a:p>
        </p:txBody>
      </p:sp>
      <p:sp>
        <p:nvSpPr>
          <p:cNvPr id="8" name="Content Placeholder 2"/>
          <p:cNvSpPr txBox="1">
            <a:spLocks/>
          </p:cNvSpPr>
          <p:nvPr/>
        </p:nvSpPr>
        <p:spPr>
          <a:xfrm>
            <a:off x="351277" y="4128215"/>
            <a:ext cx="8750683" cy="432084"/>
          </a:xfrm>
          <a:prstGeom prst="rect">
            <a:avLst/>
          </a:prstGeom>
          <a:solidFill>
            <a:schemeClr val="bg1"/>
          </a:solidFill>
        </p:spPr>
        <p:txBody>
          <a:bodyPr vert="horz" lIns="91440" tIns="45720" rIns="91440" bIns="45720" rtlCol="0">
            <a:normAutofit/>
          </a:bodyPr>
          <a:lstStyle>
            <a:defPPr>
              <a:defRPr lang="en-US"/>
            </a:defPPr>
            <a:lvl1pPr marL="285750" indent="-285750" defTabSz="914400">
              <a:buFont typeface="Arial" panose="020B0604020202020204" pitchFamily="34" charset="0"/>
              <a:buChar char="•"/>
            </a:lvl1pPr>
            <a:lvl2pPr lvl="1" indent="0" defTabSz="914400">
              <a:buNone/>
            </a:lvl2pPr>
            <a:lvl3pPr defTabSz="914400"/>
            <a:lvl4pPr defTabSz="914400"/>
            <a:lvl5pPr defTabSz="914400"/>
            <a:lvl6pPr defTabSz="914400"/>
            <a:lvl7pPr defTabSz="914400"/>
            <a:lvl8pPr defTabSz="914400"/>
            <a:lvl9pPr defTabSz="914400"/>
          </a:lstStyle>
          <a:p>
            <a:r>
              <a:rPr lang="en-US" dirty="0"/>
              <a:t>Job shops and parts by mail – is this a model for the future?</a:t>
            </a:r>
          </a:p>
          <a:p>
            <a:pPr lvl="1"/>
            <a:endParaRPr lang="en-US" dirty="0"/>
          </a:p>
        </p:txBody>
      </p:sp>
    </p:spTree>
    <p:extLst>
      <p:ext uri="{BB962C8B-B14F-4D97-AF65-F5344CB8AC3E}">
        <p14:creationId xmlns:p14="http://schemas.microsoft.com/office/powerpoint/2010/main" val="2425408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111389"/>
            <a:ext cx="8229600" cy="857250"/>
          </a:xfrm>
        </p:spPr>
        <p:txBody>
          <a:bodyPr>
            <a:normAutofit/>
          </a:bodyPr>
          <a:lstStyle/>
          <a:p>
            <a:r>
              <a:rPr lang="en-US" sz="3200" dirty="0"/>
              <a:t>TEG Topics – </a:t>
            </a:r>
            <a:r>
              <a:rPr lang="en-US" sz="3200" dirty="0" smtClean="0"/>
              <a:t>Machine Tools</a:t>
            </a:r>
            <a:endParaRPr lang="en-US" sz="3200" dirty="0"/>
          </a:p>
        </p:txBody>
      </p:sp>
      <p:sp>
        <p:nvSpPr>
          <p:cNvPr id="11" name="Slide Number Placeholder 10"/>
          <p:cNvSpPr>
            <a:spLocks noGrp="1"/>
          </p:cNvSpPr>
          <p:nvPr>
            <p:ph type="sldNum" sz="quarter" idx="12"/>
          </p:nvPr>
        </p:nvSpPr>
        <p:spPr/>
        <p:txBody>
          <a:bodyPr/>
          <a:lstStyle/>
          <a:p>
            <a:fld id="{25EBBD3B-1EF2-2A41-93F5-AB5699DE3F8F}" type="slidenum">
              <a:rPr lang="en-US" smtClean="0"/>
              <a:pPr/>
              <a:t>6</a:t>
            </a:fld>
            <a:endParaRPr lang="en-US" dirty="0"/>
          </a:p>
        </p:txBody>
      </p:sp>
      <p:sp>
        <p:nvSpPr>
          <p:cNvPr id="5" name="Content Placeholder 2"/>
          <p:cNvSpPr>
            <a:spLocks noGrp="1"/>
          </p:cNvSpPr>
          <p:nvPr/>
        </p:nvSpPr>
        <p:spPr>
          <a:xfrm>
            <a:off x="457200" y="975491"/>
            <a:ext cx="8229600" cy="295537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sz="1800" dirty="0" smtClean="0"/>
              <a:t>Machine tools have been a fixture of export controls for over 60 years.  New ISO standards, growing world wide availability, and greater capabilities are forcing the NSG to determine not only what machines are “usable”, but what machines can realistically be controlled.</a:t>
            </a:r>
          </a:p>
          <a:p>
            <a:pPr>
              <a:spcAft>
                <a:spcPts val="1200"/>
              </a:spcAft>
            </a:pPr>
            <a:r>
              <a:rPr lang="en-US" sz="1800" dirty="0" smtClean="0"/>
              <a:t>Are machine tool controls as relevant in light of emerging technologies such as AM or other casting techniques?</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801" y="2766629"/>
            <a:ext cx="4876397" cy="2328480"/>
          </a:xfrm>
          <a:prstGeom prst="rect">
            <a:avLst/>
          </a:prstGeom>
        </p:spPr>
      </p:pic>
    </p:spTree>
    <p:extLst>
      <p:ext uri="{BB962C8B-B14F-4D97-AF65-F5344CB8AC3E}">
        <p14:creationId xmlns:p14="http://schemas.microsoft.com/office/powerpoint/2010/main" val="23604732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a:xfrm>
            <a:off x="6553200" y="4609613"/>
            <a:ext cx="2133600" cy="273844"/>
          </a:xfrm>
        </p:spPr>
        <p:txBody>
          <a:bodyPr/>
          <a:lstStyle/>
          <a:p>
            <a:fld id="{25EBBD3B-1EF2-2A41-93F5-AB5699DE3F8F}" type="slidenum">
              <a:rPr lang="en-US" smtClean="0"/>
              <a:pPr/>
              <a:t>7</a:t>
            </a:fld>
            <a:endParaRPr lang="en-US" dirty="0"/>
          </a:p>
        </p:txBody>
      </p:sp>
      <p:sp>
        <p:nvSpPr>
          <p:cNvPr id="5" name="Title 8"/>
          <p:cNvSpPr txBox="1">
            <a:spLocks/>
          </p:cNvSpPr>
          <p:nvPr/>
        </p:nvSpPr>
        <p:spPr>
          <a:xfrm>
            <a:off x="609600" y="95629"/>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smtClean="0"/>
              <a:t>Future TEG Topics – Carbon Fiber?</a:t>
            </a:r>
            <a:endParaRPr lang="en-US" sz="3200" dirty="0"/>
          </a:p>
        </p:txBody>
      </p:sp>
      <p:sp>
        <p:nvSpPr>
          <p:cNvPr id="6" name="Content Placeholder 2"/>
          <p:cNvSpPr>
            <a:spLocks noGrp="1"/>
          </p:cNvSpPr>
          <p:nvPr/>
        </p:nvSpPr>
        <p:spPr>
          <a:xfrm>
            <a:off x="381000" y="782364"/>
            <a:ext cx="8305800" cy="320039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sz="1800" dirty="0" smtClean="0"/>
              <a:t>Carbon fiber was once the exotic material of aerospace, rocket motor cases, and centrifuge rotors.  Now many of these early fibers/grades are obsolete with newer and better grades commonly used in sporting good and automobile applications.</a:t>
            </a:r>
          </a:p>
          <a:p>
            <a:pPr>
              <a:spcAft>
                <a:spcPts val="1200"/>
              </a:spcAft>
            </a:pPr>
            <a:r>
              <a:rPr lang="en-US" sz="1800" dirty="0" smtClean="0"/>
              <a:t>Given that these materials continue to have strategic applications, should the growing world wide availability and ever increasing civil and consumer uses force the NSG to look for innovative ways to address these concerns?</a:t>
            </a: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1205" y="2997248"/>
            <a:ext cx="2336800" cy="175260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600" y="2997248"/>
            <a:ext cx="2342165" cy="1753277"/>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7075" y="2997248"/>
            <a:ext cx="2609850" cy="1752600"/>
          </a:xfrm>
          <a:prstGeom prst="rect">
            <a:avLst/>
          </a:prstGeom>
        </p:spPr>
      </p:pic>
    </p:spTree>
    <p:extLst>
      <p:ext uri="{BB962C8B-B14F-4D97-AF65-F5344CB8AC3E}">
        <p14:creationId xmlns:p14="http://schemas.microsoft.com/office/powerpoint/2010/main" val="23604732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a:xfrm>
            <a:off x="6553200" y="4609613"/>
            <a:ext cx="2133600" cy="273844"/>
          </a:xfrm>
        </p:spPr>
        <p:txBody>
          <a:bodyPr/>
          <a:lstStyle/>
          <a:p>
            <a:fld id="{25EBBD3B-1EF2-2A41-93F5-AB5699DE3F8F}" type="slidenum">
              <a:rPr lang="en-US" smtClean="0"/>
              <a:pPr/>
              <a:t>8</a:t>
            </a:fld>
            <a:endParaRPr lang="en-US" dirty="0"/>
          </a:p>
        </p:txBody>
      </p:sp>
      <p:sp>
        <p:nvSpPr>
          <p:cNvPr id="5" name="Title 8"/>
          <p:cNvSpPr txBox="1">
            <a:spLocks/>
          </p:cNvSpPr>
          <p:nvPr/>
        </p:nvSpPr>
        <p:spPr>
          <a:xfrm>
            <a:off x="609600" y="95629"/>
            <a:ext cx="8229600" cy="85725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3200" dirty="0" smtClean="0"/>
              <a:t>Future TEG Topics – </a:t>
            </a:r>
            <a:r>
              <a:rPr lang="en-US" sz="3200" dirty="0" smtClean="0"/>
              <a:t>Advanced Reactor</a:t>
            </a:r>
            <a:r>
              <a:rPr lang="en-US" sz="3200" dirty="0" smtClean="0"/>
              <a:t>?</a:t>
            </a:r>
            <a:endParaRPr lang="en-US" sz="3200" dirty="0"/>
          </a:p>
        </p:txBody>
      </p:sp>
      <p:sp>
        <p:nvSpPr>
          <p:cNvPr id="6" name="Content Placeholder 2"/>
          <p:cNvSpPr>
            <a:spLocks noGrp="1"/>
          </p:cNvSpPr>
          <p:nvPr/>
        </p:nvSpPr>
        <p:spPr>
          <a:xfrm>
            <a:off x="381000" y="782364"/>
            <a:ext cx="8305800" cy="320039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1200"/>
              </a:spcAft>
            </a:pPr>
            <a:r>
              <a:rPr lang="en-US" sz="1800" dirty="0" smtClean="0"/>
              <a:t>Nuclear Reactors is one of the most significant items on the NSG Trigger List. They have been on the list since the beginning.  However, new reactor types are coming off the drawing board. This raises some key questions:</a:t>
            </a:r>
            <a:endParaRPr lang="en-US" sz="1800" dirty="0" smtClean="0"/>
          </a:p>
          <a:p>
            <a:pPr>
              <a:spcAft>
                <a:spcPts val="1200"/>
              </a:spcAft>
            </a:pPr>
            <a:r>
              <a:rPr lang="en-US" sz="1800" dirty="0" smtClean="0"/>
              <a:t>Is the current language broad enough to capture new reactor technologies?</a:t>
            </a:r>
          </a:p>
          <a:p>
            <a:pPr>
              <a:spcAft>
                <a:spcPts val="1200"/>
              </a:spcAft>
            </a:pPr>
            <a:r>
              <a:rPr lang="en-US" sz="1800" dirty="0" smtClean="0"/>
              <a:t>Are there any new materials, or especially designed components that need to be added</a:t>
            </a:r>
            <a:endParaRPr lang="en-US" sz="1800" dirty="0" smtClean="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1205" y="3118956"/>
            <a:ext cx="2336800" cy="1509183"/>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704" y="2997248"/>
            <a:ext cx="2295957" cy="1753277"/>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67075" y="3003598"/>
            <a:ext cx="2609850" cy="1739900"/>
          </a:xfrm>
          <a:prstGeom prst="rect">
            <a:avLst/>
          </a:prstGeom>
        </p:spPr>
      </p:pic>
    </p:spTree>
    <p:extLst>
      <p:ext uri="{BB962C8B-B14F-4D97-AF65-F5344CB8AC3E}">
        <p14:creationId xmlns:p14="http://schemas.microsoft.com/office/powerpoint/2010/main" val="119688972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311</TotalTime>
  <Words>514</Words>
  <Application>Microsoft Office PowerPoint</Application>
  <PresentationFormat>On-screen Show (16:9)</PresentationFormat>
  <Paragraphs>49</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Nuclear Suppliers Group</vt:lpstr>
      <vt:lpstr>NSG Background</vt:lpstr>
      <vt:lpstr>NSG Meetings</vt:lpstr>
      <vt:lpstr>Affecting Change in the NSG</vt:lpstr>
      <vt:lpstr>TEG Topics – Additive Manufacturing</vt:lpstr>
      <vt:lpstr>TEG Topics – Machine Tools</vt:lpstr>
      <vt:lpstr>PowerPoint Presentation</vt:lpstr>
      <vt:lpstr>PowerPoint Presentation</vt:lpstr>
    </vt:vector>
  </TitlesOfParts>
  <Company>eventPower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Hiroko Strange</dc:creator>
  <cp:lastModifiedBy>Steven Clagett</cp:lastModifiedBy>
  <cp:revision>60</cp:revision>
  <dcterms:created xsi:type="dcterms:W3CDTF">2017-11-15T14:51:44Z</dcterms:created>
  <dcterms:modified xsi:type="dcterms:W3CDTF">2020-12-02T18:22:23Z</dcterms:modified>
</cp:coreProperties>
</file>