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61" r:id="rId3"/>
    <p:sldId id="263" r:id="rId4"/>
    <p:sldId id="256" r:id="rId5"/>
    <p:sldId id="264" r:id="rId6"/>
    <p:sldId id="267" r:id="rId7"/>
    <p:sldId id="257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F7B2-44A5-453B-B852-354E89AADBCA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FFA8D-2E0D-49EF-ADEA-20303D900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0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C54AB2-C1A6-4BBB-8F12-8BAAC5CBE2F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27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6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9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46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EDA3-BD3B-49E6-A7EB-90879DBF99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65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4472C6-B935-4096-B0E2-5AA60BADC89E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88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C1A67-C59C-475E-8209-B931CBA545DC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0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B96ED-9320-445F-B6B5-2E83283AE9A1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53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2057400"/>
            <a:ext cx="5232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2057400"/>
            <a:ext cx="5232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E3E532-678E-4B16-8B5C-F73B6F2A6DAF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9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93C847-1892-4FFC-A25C-8CE77D5122BE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24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15A9A2-DF90-45FD-A8A2-57641BCB58BD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34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910F0D-85D8-4733-8D00-7C8908555401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33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6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585B81-98C5-4644-9965-D787ADDFD744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85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1C7F02-27C3-4E3A-8839-7C11D09D5D8C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50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87639-8286-4B0C-8453-416A67A797BD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134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3800" y="533400"/>
            <a:ext cx="26670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533400"/>
            <a:ext cx="7797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E49966-EC66-4626-BFD1-7FE169FBC995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474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12800" y="533400"/>
            <a:ext cx="10668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80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FD17A1F-D45A-4CEC-8002-699ECAB06805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950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9347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2057400"/>
            <a:ext cx="5232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2057400"/>
            <a:ext cx="52324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0" y="4229100"/>
            <a:ext cx="52324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080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99"/>
                </a:solidFill>
              </a:rPr>
              <a:t>November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76F670EA-2A75-4CB4-BCE7-B57CD63BFF29}" type="slidenum">
              <a:rPr lang="en-US">
                <a:solidFill>
                  <a:srgbClr val="000099"/>
                </a:solidFill>
              </a:rPr>
              <a:pPr/>
              <a:t>‹#›</a:t>
            </a:fld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5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9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5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8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97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8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7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92F21-D28D-4E40-8E3B-51E2A35168B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24F89-97B3-46BC-AD61-FA57A6FF0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4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934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2057400"/>
            <a:ext cx="10668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54628" name="Object 4"/>
          <p:cNvGraphicFramePr>
            <a:graphicFrameLocks noChangeAspect="1"/>
          </p:cNvGraphicFramePr>
          <p:nvPr/>
        </p:nvGraphicFramePr>
        <p:xfrm>
          <a:off x="10240434" y="0"/>
          <a:ext cx="1951567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rawing" r:id="rId16" imgW="1828902" imgH="1857331" progId="WPDraw30.Drawing">
                  <p:embed/>
                </p:oleObj>
              </mc:Choice>
              <mc:Fallback>
                <p:oleObj name="Drawing" r:id="rId16" imgW="1828902" imgH="1857331" progId="WPDraw30.Drawing">
                  <p:embed/>
                  <p:pic>
                    <p:nvPicPr>
                      <p:cNvPr id="1546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0434" y="0"/>
                        <a:ext cx="1951567" cy="14859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629" name="Picture 5" descr="flagbar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676401"/>
            <a:ext cx="10795000" cy="45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99"/>
                </a:solidFill>
                <a:latin typeface="Arial" pitchFamily="34" charset="0"/>
              </a:rPr>
              <a:t>November 2008</a:t>
            </a:r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6E773E3-816F-4BC2-962C-BE7F39B6C134}" type="slidenum">
              <a:rPr lang="en-US" smtClean="0">
                <a:solidFill>
                  <a:srgbClr val="0000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5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BA042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docfro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3" b="311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2133600"/>
            <a:ext cx="7772400" cy="22860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US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rus Blk BT" charset="0"/>
            </a:endParaRPr>
          </a:p>
          <a:p>
            <a:pPr marL="342900" indent="-342900"/>
            <a:endParaRPr lang="en-US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rus Blk BT" charset="0"/>
            </a:endParaRP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2438400" y="2147843"/>
            <a:ext cx="7239000" cy="25908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Futura Md BT" pitchFamily="34" charset="0"/>
                <a:ea typeface="+mn-ea"/>
                <a:cs typeface="+mn-cs"/>
              </a:rPr>
              <a:t>FOREIGN AVAILABILITY DETERMINATION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u="sng" dirty="0" smtClean="0">
                <a:solidFill>
                  <a:srgbClr val="3333CC"/>
                </a:solidFill>
                <a:latin typeface="Futura Md BT" pitchFamily="34" charset="0"/>
              </a:rPr>
              <a:t>PROCEDURES &amp; CRITERIA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Futura Md BT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Futura Md BT" pitchFamily="34" charset="0"/>
                <a:ea typeface="+mn-ea"/>
                <a:cs typeface="+mn-cs"/>
              </a:rPr>
              <a:t>October 29, 2019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Futura Md BT" pitchFamily="34" charset="0"/>
              <a:ea typeface="+mn-ea"/>
              <a:cs typeface="+mn-cs"/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3429000" y="3810001"/>
            <a:ext cx="579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3962400" y="5242536"/>
            <a:ext cx="4267200" cy="161582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Orestes Theocharides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Office of Exporter Services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Bureau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of Industry &amp;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Security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U.S. DEPARTMENT OF COMMERCE</a:t>
            </a:r>
          </a:p>
        </p:txBody>
      </p:sp>
    </p:spTree>
    <p:extLst>
      <p:ext uri="{BB962C8B-B14F-4D97-AF65-F5344CB8AC3E}">
        <p14:creationId xmlns:p14="http://schemas.microsoft.com/office/powerpoint/2010/main" val="2901843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60133" y="-1075267"/>
            <a:ext cx="18288000" cy="9906000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321252" y="2085427"/>
            <a:ext cx="9144000" cy="7621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https://www.bis.doc.gov/index.php/documents/regulation-docs/432-part-768-foreign-availability-determination-procedures-and-criteria/file</a:t>
            </a: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1851352" y="1888067"/>
            <a:ext cx="10083800" cy="959504"/>
          </a:xfrm>
          <a:prstGeom prst="ellips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64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75853" y="1886988"/>
            <a:ext cx="10640291" cy="4524315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■ </a:t>
            </a:r>
            <a:r>
              <a:rPr lang="en-US" sz="24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F</a:t>
            </a:r>
            <a:r>
              <a:rPr lang="en-US" sz="24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oreign Availability to Controlled Countries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■  </a:t>
            </a:r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F</a:t>
            </a:r>
            <a:r>
              <a:rPr lang="en-US" sz="24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oreign Availability to Non-controlled Countries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Picture 2" descr="flag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19447" y="2306276"/>
            <a:ext cx="4343400" cy="1450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2763" indent="-512763" algn="l">
              <a:lnSpc>
                <a:spcPct val="150000"/>
              </a:lnSpc>
              <a:buFontTx/>
              <a:buNone/>
            </a:pPr>
            <a:r>
              <a:rPr lang="en-US" sz="2100" dirty="0" smtClean="0">
                <a:solidFill>
                  <a:srgbClr val="000066"/>
                </a:solidFill>
                <a:latin typeface="Georgia" pitchFamily="18" charset="0"/>
                <a:cs typeface="Arial" pitchFamily="34" charset="0"/>
              </a:rPr>
              <a:t>►</a:t>
            </a:r>
            <a:r>
              <a:rPr lang="en-US" sz="2100" dirty="0" smtClean="0">
                <a:latin typeface="Georgia" pitchFamily="18" charset="0"/>
              </a:rPr>
              <a:t> 	</a:t>
            </a:r>
            <a:r>
              <a:rPr lang="en-US" dirty="0" smtClean="0">
                <a:latin typeface="Times New Roman" pitchFamily="18" charset="0"/>
              </a:rPr>
              <a:t>Decontrol Assessments</a:t>
            </a:r>
            <a:endParaRPr lang="en-US" dirty="0">
              <a:solidFill>
                <a:srgbClr val="000066"/>
              </a:solidFill>
              <a:latin typeface="Times New Roman" pitchFamily="18" charset="0"/>
              <a:cs typeface="Arial" pitchFamily="34" charset="0"/>
            </a:endParaRPr>
          </a:p>
          <a:p>
            <a:pPr marL="512763" indent="-512763" algn="l">
              <a:lnSpc>
                <a:spcPct val="150000"/>
              </a:lnSpc>
              <a:buFontTx/>
              <a:buNone/>
            </a:pPr>
            <a:r>
              <a:rPr lang="en-US" dirty="0" smtClean="0">
                <a:solidFill>
                  <a:srgbClr val="000066"/>
                </a:solidFill>
                <a:latin typeface="Times New Roman" pitchFamily="18" charset="0"/>
                <a:cs typeface="Arial" pitchFamily="34" charset="0"/>
              </a:rPr>
              <a:t>►</a:t>
            </a:r>
            <a:r>
              <a:rPr lang="en-US" dirty="0" smtClean="0">
                <a:latin typeface="Times New Roman" pitchFamily="18" charset="0"/>
              </a:rPr>
              <a:t> 	Denied License Assessments</a:t>
            </a:r>
            <a:endParaRPr lang="en-US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19447" y="4135665"/>
            <a:ext cx="4343400" cy="20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2763" indent="-512763" algn="l">
              <a:lnSpc>
                <a:spcPct val="150000"/>
              </a:lnSpc>
              <a:buFontTx/>
              <a:buNone/>
            </a:pPr>
            <a:r>
              <a:rPr lang="en-US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Decontrol Assessments</a:t>
            </a:r>
          </a:p>
          <a:p>
            <a:pPr marL="512763" indent="-512763" algn="l">
              <a:lnSpc>
                <a:spcPct val="150000"/>
              </a:lnSpc>
            </a:pPr>
            <a:r>
              <a:rPr lang="en-US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Denied License Assessments</a:t>
            </a:r>
          </a:p>
          <a:p>
            <a:pPr marL="512763" indent="-512763" algn="l">
              <a:lnSpc>
                <a:spcPct val="150000"/>
              </a:lnSpc>
              <a:buFontTx/>
              <a:buNone/>
            </a:pPr>
            <a:r>
              <a:rPr lang="en-US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Expedited Licensing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400012" y="3031561"/>
            <a:ext cx="2697480" cy="193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4" tIns="45712" rIns="91424" bIns="45712">
            <a:spAutoFit/>
          </a:bodyPr>
          <a:lstStyle/>
          <a:p>
            <a:pPr marL="225425" indent="-2254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8000"/>
                </a:solidFill>
              </a:rPr>
              <a:t>NATIONAL</a:t>
            </a:r>
          </a:p>
          <a:p>
            <a:pPr marL="225425" indent="-2254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8000"/>
                </a:solidFill>
              </a:rPr>
              <a:t>SECURITY</a:t>
            </a:r>
          </a:p>
          <a:p>
            <a:pPr marL="225425" indent="-2254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8000"/>
                </a:solidFill>
              </a:rPr>
              <a:t>CONTROLS</a:t>
            </a:r>
          </a:p>
        </p:txBody>
      </p:sp>
    </p:spTree>
    <p:extLst>
      <p:ext uri="{BB962C8B-B14F-4D97-AF65-F5344CB8AC3E}">
        <p14:creationId xmlns:p14="http://schemas.microsoft.com/office/powerpoint/2010/main" val="4151302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778924" y="2365289"/>
            <a:ext cx="8763000" cy="416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tabLst>
                <a:tab pos="568325" algn="l"/>
              </a:tabLst>
              <a:defRPr/>
            </a:pPr>
            <a:endParaRPr lang="en-US" sz="1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Available-in-Fact from Non-U.S. Source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914400" lvl="1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Caveat: Except to non-controlled countries if item is available only under national-security license from country with export controls on such items cooperatively with U.S.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tabLst>
                <a:tab pos="568325" algn="l"/>
              </a:tabLst>
              <a:defRPr/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marL="342900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ufficient Quantity (not a criterion for expedited licensing)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914400" lvl="1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render U.S. control ineffective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1028700" lvl="1" indent="-45720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Tx/>
              <a:buChar char="•"/>
              <a:tabLst>
                <a:tab pos="568325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controlled country: quantity that meets its military needs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571500" lvl="1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tabLst>
                <a:tab pos="568325" algn="l"/>
              </a:tabLst>
              <a:defRPr/>
            </a:pPr>
            <a:endParaRPr lang="en-US" sz="10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omparable Quality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914400" lvl="1" indent="-342900" fontAlgn="base">
              <a:spcBef>
                <a:spcPct val="10000"/>
              </a:spcBef>
              <a:spcAft>
                <a:spcPct val="0"/>
              </a:spcAft>
              <a:buClr>
                <a:srgbClr val="000066"/>
              </a:buClr>
              <a:buFont typeface="Arial" pitchFamily="34" charset="0"/>
              <a:buChar char="•"/>
              <a:tabLst>
                <a:tab pos="568325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Function, technology, performance, service life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         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endParaRPr lang="en-US" sz="2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17" y="204125"/>
            <a:ext cx="1779588" cy="12192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412" y="273398"/>
            <a:ext cx="1779588" cy="12192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78924" y="653884"/>
            <a:ext cx="8400011" cy="144655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CRITERIA TO ASSESS FOREIGN AVAILABILITY</a:t>
            </a:r>
          </a:p>
        </p:txBody>
      </p:sp>
    </p:spTree>
    <p:extLst>
      <p:ext uri="{BB962C8B-B14F-4D97-AF65-F5344CB8AC3E}">
        <p14:creationId xmlns:p14="http://schemas.microsoft.com/office/powerpoint/2010/main" val="141619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8720" y="1720734"/>
            <a:ext cx="10532226" cy="3150524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Initiation</a:t>
            </a:r>
            <a: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</a:t>
            </a:r>
            <a:r>
              <a:rPr lang="en-US" sz="24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TAC			Controlled		90 Days from Initiation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Claimant		Controlled &amp;		5 Months from Initiation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(not a TAC)		Non-controlled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 Secretary		Controlled &amp;		Promptly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Non-controlled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8063" y="4991792"/>
            <a:ext cx="9144000" cy="92424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Foreign Availability claim from TAC, or Claimant, for Expedited Licensing:  Determination made within 30 days of Initiation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flag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25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85533" y="-2463800"/>
            <a:ext cx="18288000" cy="9906000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210734" y="79906"/>
            <a:ext cx="9144000" cy="1655762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https://www.bis.doc.gov/index.php/other-areas/office-of-technology-evaluation-ote/foreign-availability-assesments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643467" y="254000"/>
            <a:ext cx="10083800" cy="1049865"/>
          </a:xfrm>
          <a:prstGeom prst="ellips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0917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7CE403-E0F5-4B6F-A471-4A2588433D39}" type="slidenum">
              <a:rPr lang="en-US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3299" name="Rectangle 2"/>
          <p:cNvSpPr>
            <a:spLocks noChangeArrowheads="1"/>
          </p:cNvSpPr>
          <p:nvPr/>
        </p:nvSpPr>
        <p:spPr bwMode="auto">
          <a:xfrm>
            <a:off x="2195557" y="1524001"/>
            <a:ext cx="8001000" cy="184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000066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400" b="1" dirty="0">
              <a:solidFill>
                <a:srgbClr val="033783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292142" y="2457292"/>
            <a:ext cx="5819222" cy="310854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Orestes Theocharides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Senior Export Compliance Specialist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Bureau of Industry and Security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U.S. Department of Commerce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Washington, D.C. U.S.A.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(202) 482-3405</a:t>
            </a:r>
          </a:p>
          <a:p>
            <a:pPr algn="ctr">
              <a:defRPr/>
            </a:pPr>
            <a:r>
              <a:rPr lang="en-US" sz="28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Orestes.Theocharides@bis.doc.gov</a:t>
            </a:r>
          </a:p>
        </p:txBody>
      </p:sp>
      <p:pic>
        <p:nvPicPr>
          <p:cNvPr id="7" name="Picture 2" descr="flag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594" y="5565834"/>
            <a:ext cx="1779588" cy="12192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82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Default Design">
  <a:themeElements>
    <a:clrScheme name="">
      <a:dk1>
        <a:srgbClr val="000099"/>
      </a:dk1>
      <a:lt1>
        <a:srgbClr val="FFFFFF"/>
      </a:lt1>
      <a:dk2>
        <a:srgbClr val="000099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82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177</Words>
  <Application>Microsoft Office PowerPoint</Application>
  <PresentationFormat>Widescreen</PresentationFormat>
  <Paragraphs>52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Arrus Blk BT</vt:lpstr>
      <vt:lpstr>Calibri</vt:lpstr>
      <vt:lpstr>Calibri Light</vt:lpstr>
      <vt:lpstr>Futura Md BT</vt:lpstr>
      <vt:lpstr>Georgia</vt:lpstr>
      <vt:lpstr>Tahoma</vt:lpstr>
      <vt:lpstr>Times New Roman</vt:lpstr>
      <vt:lpstr>Office Theme</vt:lpstr>
      <vt:lpstr>2_Default Design</vt:lpstr>
      <vt:lpstr>Drawing</vt:lpstr>
      <vt:lpstr>PowerPoint Presentation</vt:lpstr>
      <vt:lpstr>PowerPoint Presentation</vt:lpstr>
      <vt:lpstr>PowerPoint Presentation</vt:lpstr>
      <vt:lpstr>PowerPoint Presentation</vt:lpstr>
      <vt:lpstr>Initiation  Countries  Determination  TAC   Controlled  90 Days from Initiation  Claimant  Controlled &amp;  5 Months from Initiation (not a TAC)  Non-controlled  DOC Secretary  Controlled &amp;  Promptly    Non-controlled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Orestes Theocharides</dc:creator>
  <cp:lastModifiedBy>Orestes Theocharides</cp:lastModifiedBy>
  <cp:revision>23</cp:revision>
  <dcterms:created xsi:type="dcterms:W3CDTF">2019-10-23T16:30:48Z</dcterms:created>
  <dcterms:modified xsi:type="dcterms:W3CDTF">2019-10-23T19:54:00Z</dcterms:modified>
</cp:coreProperties>
</file>