
<file path=[Content_Types].xml><?xml version="1.0" encoding="utf-8"?>
<Types xmlns="http://schemas.openxmlformats.org/package/2006/content-types">
  <Default Extension="bin" ContentType="application/vnd.openxmlformats-officedocument.oleObject"/>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6.xml" ContentType="application/vnd.openxmlformats-officedocument.presentationml.notesSl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3.xml" ContentType="application/vnd.openxmlformats-officedocument.themeOverride+xml"/>
  <Override PartName="/ppt/notesSlides/notesSlide7.xml" ContentType="application/vnd.openxmlformats-officedocument.presentationml.notesSlide+xml"/>
  <Override PartName="/ppt/charts/chart4.xml" ContentType="application/vnd.openxmlformats-officedocument.drawingml.chart+xml"/>
  <Override PartName="/ppt/theme/themeOverride4.xml" ContentType="application/vnd.openxmlformats-officedocument.themeOverride+xml"/>
  <Override PartName="/ppt/notesSlides/notesSlide8.xml" ContentType="application/vnd.openxmlformats-officedocument.presentationml.notesSlide+xml"/>
  <Override PartName="/ppt/charts/chart5.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5.xml" ContentType="application/vnd.openxmlformats-officedocument.themeOverr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6.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6.xml" ContentType="application/vnd.openxmlformats-officedocument.themeOverride+xml"/>
  <Override PartName="/ppt/charts/chart7.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7.xml" ContentType="application/vnd.openxmlformats-officedocument.themeOverr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8.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19"/>
  </p:notesMasterIdLst>
  <p:handoutMasterIdLst>
    <p:handoutMasterId r:id="rId20"/>
  </p:handoutMasterIdLst>
  <p:sldIdLst>
    <p:sldId id="265" r:id="rId2"/>
    <p:sldId id="532" r:id="rId3"/>
    <p:sldId id="267" r:id="rId4"/>
    <p:sldId id="536" r:id="rId5"/>
    <p:sldId id="268" r:id="rId6"/>
    <p:sldId id="279" r:id="rId7"/>
    <p:sldId id="302" r:id="rId8"/>
    <p:sldId id="315" r:id="rId9"/>
    <p:sldId id="534" r:id="rId10"/>
    <p:sldId id="318" r:id="rId11"/>
    <p:sldId id="317" r:id="rId12"/>
    <p:sldId id="322" r:id="rId13"/>
    <p:sldId id="323" r:id="rId14"/>
    <p:sldId id="324" r:id="rId15"/>
    <p:sldId id="535" r:id="rId16"/>
    <p:sldId id="325" r:id="rId17"/>
    <p:sldId id="326" r:id="rId18"/>
  </p:sldIdLst>
  <p:sldSz cx="12192000" cy="6858000"/>
  <p:notesSz cx="6858000" cy="9296400"/>
  <p:embeddedFontLst>
    <p:embeddedFont>
      <p:font typeface="Calibri" panose="020F0502020204030204" pitchFamily="34" charset="0"/>
      <p:regular r:id="rId21"/>
      <p:bold r:id="rId22"/>
      <p:italic r:id="rId23"/>
      <p:boldItalic r:id="rId24"/>
    </p:embeddedFont>
    <p:embeddedFont>
      <p:font typeface="Constantia" panose="02030602050306030303" pitchFamily="18" charset="0"/>
      <p:regular r:id="rId25"/>
      <p:bold r:id="rId26"/>
      <p:italic r:id="rId27"/>
      <p:boldItalic r:id="rId28"/>
    </p:embeddedFont>
    <p:embeddedFont>
      <p:font typeface="Franklin Gothic Demi Cond" panose="020B0706030402020204" pitchFamily="34" charset="0"/>
      <p:regular r:id="rId29"/>
    </p:embeddedFont>
    <p:embeddedFont>
      <p:font typeface="Georgia" panose="02040502050405020303" pitchFamily="18" charset="0"/>
      <p:regular r:id="rId30"/>
      <p:bold r:id="rId31"/>
      <p:italic r:id="rId32"/>
      <p:boldItalic r:id="rId33"/>
    </p:embeddedFont>
    <p:embeddedFont>
      <p:font typeface="Trebuchet MS" panose="020B0603020202020204" pitchFamily="34" charset="0"/>
      <p:regular r:id="rId34"/>
      <p:bold r:id="rId35"/>
      <p:italic r:id="rId36"/>
      <p:boldItalic r:id="rId3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FBEF"/>
    <a:srgbClr val="9BBB59"/>
    <a:srgbClr val="4F81BD"/>
    <a:srgbClr val="5074E6"/>
    <a:srgbClr val="5F7AEF"/>
    <a:srgbClr val="6880E6"/>
    <a:srgbClr val="6C72E2"/>
    <a:srgbClr val="91B042"/>
    <a:srgbClr val="79AD45"/>
    <a:srgbClr val="708F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084" autoAdjust="0"/>
    <p:restoredTop sz="84540" autoAdjust="0"/>
  </p:normalViewPr>
  <p:slideViewPr>
    <p:cSldViewPr>
      <p:cViewPr varScale="1">
        <p:scale>
          <a:sx n="88" d="100"/>
          <a:sy n="88" d="100"/>
        </p:scale>
        <p:origin x="1158" y="96"/>
      </p:cViewPr>
      <p:guideLst>
        <p:guide orient="horz" pos="2160"/>
        <p:guide pos="3840"/>
      </p:guideLst>
    </p:cSldViewPr>
  </p:slideViewPr>
  <p:notesTextViewPr>
    <p:cViewPr>
      <p:scale>
        <a:sx n="100" d="100"/>
        <a:sy n="100" d="100"/>
      </p:scale>
      <p:origin x="0" y="0"/>
    </p:cViewPr>
  </p:notesTextViewPr>
  <p:sorterViewPr>
    <p:cViewPr>
      <p:scale>
        <a:sx n="100" d="100"/>
        <a:sy n="100" d="100"/>
      </p:scale>
      <p:origin x="0" y="-3588"/>
    </p:cViewPr>
  </p:sorterViewPr>
  <p:notesViewPr>
    <p:cSldViewPr>
      <p:cViewPr varScale="1">
        <p:scale>
          <a:sx n="87" d="100"/>
          <a:sy n="87" d="100"/>
        </p:scale>
        <p:origin x="3840"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1.fntdata"/><Relationship Id="rId34" Type="http://schemas.openxmlformats.org/officeDocument/2006/relationships/font" Target="fonts/font1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schemas.openxmlformats.org/officeDocument/2006/relationships/font" Target="fonts/font13.fntdata"/><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29" Type="http://schemas.openxmlformats.org/officeDocument/2006/relationships/font" Target="fonts/font9.fntdata"/><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font" Target="fonts/font12.fntdata"/><Relationship Id="rId37" Type="http://schemas.openxmlformats.org/officeDocument/2006/relationships/font" Target="fonts/font17.fntdata"/><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font" Target="fonts/font16.fntdata"/><Relationship Id="rId10" Type="http://schemas.openxmlformats.org/officeDocument/2006/relationships/slide" Target="slides/slide9.xml"/><Relationship Id="rId19" Type="http://schemas.openxmlformats.org/officeDocument/2006/relationships/notesMaster" Target="notesMasters/notesMaster1.xml"/><Relationship Id="rId31"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font" Target="fonts/font15.fntdata"/></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G:\My%20Drive\Wild%20Fountain%20Official\Wild%20Fountain%20Official%20-%20Working\Personal%20Working%20Folders\Wild%20Fountain%20-%20Mark\Data%20and%20Research\Ch2%20summary%20charts.xlsx" TargetMode="Externa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file:///G:\My%20Drive\Wild%20Fountain%20Official\Wild%20Fountain%20Official%20-%20Working\Personal%20Working%20Folders\Wild%20Fountain%20-%20Mark\Data%20and%20Research\Ch2%20summary%20charts.xlsx" TargetMode="External"/></Relationships>
</file>

<file path=ppt/charts/_rels/chart4.xml.rels><?xml version="1.0" encoding="UTF-8" standalone="yes"?>
<Relationships xmlns="http://schemas.openxmlformats.org/package/2006/relationships"><Relationship Id="rId2" Type="http://schemas.openxmlformats.org/officeDocument/2006/relationships/oleObject" Target="../embeddings/oleObject1.bin"/><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1.xlsx"/></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oleObject" Target="../embeddings/oleObject2.bin"/></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7.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oleObject" Target="../embeddings/oleObject3.bin"/></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100"/>
            </a:pPr>
            <a:r>
              <a:rPr lang="en-US" sz="1100" b="0" dirty="0"/>
              <a:t>GM Crop Plantings (million hectares)</a:t>
            </a:r>
          </a:p>
        </c:rich>
      </c:tx>
      <c:layout>
        <c:manualLayout>
          <c:xMode val="edge"/>
          <c:yMode val="edge"/>
          <c:x val="0.17219689481692083"/>
          <c:y val="1.2079916959498711E-2"/>
        </c:manualLayout>
      </c:layout>
      <c:overlay val="0"/>
    </c:title>
    <c:autoTitleDeleted val="0"/>
    <c:plotArea>
      <c:layout>
        <c:manualLayout>
          <c:layoutTarget val="inner"/>
          <c:xMode val="edge"/>
          <c:yMode val="edge"/>
          <c:x val="7.4986280124075405E-2"/>
          <c:y val="0.11561519835096386"/>
          <c:w val="0.90099650043744495"/>
          <c:h val="0.6662831497559949"/>
        </c:manualLayout>
      </c:layout>
      <c:barChart>
        <c:barDir val="col"/>
        <c:grouping val="stacked"/>
        <c:varyColors val="0"/>
        <c:ser>
          <c:idx val="0"/>
          <c:order val="0"/>
          <c:tx>
            <c:strRef>
              <c:f>Sheet1!$D$22</c:f>
              <c:strCache>
                <c:ptCount val="1"/>
                <c:pt idx="0">
                  <c:v>US</c:v>
                </c:pt>
              </c:strCache>
            </c:strRef>
          </c:tx>
          <c:spPr>
            <a:solidFill>
              <a:srgbClr val="4472C4">
                <a:lumMod val="50000"/>
              </a:srgbClr>
            </a:solidFill>
            <a:ln>
              <a:noFill/>
            </a:ln>
            <a:effectLst/>
          </c:spPr>
          <c:invertIfNegative val="0"/>
          <c:cat>
            <c:numRef>
              <c:f>Sheet1!$C$23:$C$41</c:f>
              <c:numCache>
                <c:formatCode>General</c:formatCod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2017</c:v>
                </c:pt>
              </c:numCache>
            </c:numRef>
          </c:cat>
          <c:val>
            <c:numRef>
              <c:f>Sheet1!$D$23:$D$41</c:f>
              <c:numCache>
                <c:formatCode>General</c:formatCode>
                <c:ptCount val="19"/>
                <c:pt idx="0">
                  <c:v>28.7</c:v>
                </c:pt>
                <c:pt idx="1">
                  <c:v>30.3</c:v>
                </c:pt>
                <c:pt idx="2">
                  <c:v>35.700000000000003</c:v>
                </c:pt>
                <c:pt idx="3">
                  <c:v>39</c:v>
                </c:pt>
                <c:pt idx="4">
                  <c:v>42.8</c:v>
                </c:pt>
                <c:pt idx="5">
                  <c:v>47.6</c:v>
                </c:pt>
                <c:pt idx="6">
                  <c:v>49.8</c:v>
                </c:pt>
                <c:pt idx="7">
                  <c:v>54.6</c:v>
                </c:pt>
                <c:pt idx="8">
                  <c:v>57.7</c:v>
                </c:pt>
                <c:pt idx="9">
                  <c:v>62.5</c:v>
                </c:pt>
                <c:pt idx="10">
                  <c:v>64</c:v>
                </c:pt>
                <c:pt idx="11">
                  <c:v>66.8</c:v>
                </c:pt>
                <c:pt idx="12">
                  <c:v>69</c:v>
                </c:pt>
                <c:pt idx="13">
                  <c:v>69.5</c:v>
                </c:pt>
                <c:pt idx="14">
                  <c:v>70.099999999999994</c:v>
                </c:pt>
                <c:pt idx="15">
                  <c:v>73.099999999999994</c:v>
                </c:pt>
                <c:pt idx="16">
                  <c:v>70.900000000000006</c:v>
                </c:pt>
                <c:pt idx="17">
                  <c:v>72.900000000000006</c:v>
                </c:pt>
                <c:pt idx="18">
                  <c:v>75</c:v>
                </c:pt>
              </c:numCache>
            </c:numRef>
          </c:val>
          <c:extLst>
            <c:ext xmlns:c16="http://schemas.microsoft.com/office/drawing/2014/chart" uri="{C3380CC4-5D6E-409C-BE32-E72D297353CC}">
              <c16:uniqueId val="{00000000-A48A-4B4D-BDFE-025B7A5D3F75}"/>
            </c:ext>
          </c:extLst>
        </c:ser>
        <c:ser>
          <c:idx val="1"/>
          <c:order val="1"/>
          <c:tx>
            <c:strRef>
              <c:f>Sheet1!$E$22</c:f>
              <c:strCache>
                <c:ptCount val="1"/>
                <c:pt idx="0">
                  <c:v>China</c:v>
                </c:pt>
              </c:strCache>
            </c:strRef>
          </c:tx>
          <c:spPr>
            <a:solidFill>
              <a:srgbClr val="4472C4">
                <a:lumMod val="60000"/>
                <a:lumOff val="40000"/>
              </a:srgbClr>
            </a:solidFill>
            <a:ln>
              <a:noFill/>
            </a:ln>
            <a:effectLst/>
          </c:spPr>
          <c:invertIfNegative val="0"/>
          <c:cat>
            <c:numRef>
              <c:f>Sheet1!$C$23:$C$41</c:f>
              <c:numCache>
                <c:formatCode>General</c:formatCod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2017</c:v>
                </c:pt>
              </c:numCache>
            </c:numRef>
          </c:cat>
          <c:val>
            <c:numRef>
              <c:f>Sheet1!$E$23:$E$41</c:f>
              <c:numCache>
                <c:formatCode>General</c:formatCode>
                <c:ptCount val="19"/>
                <c:pt idx="0">
                  <c:v>0.3</c:v>
                </c:pt>
                <c:pt idx="1">
                  <c:v>0.5</c:v>
                </c:pt>
                <c:pt idx="2">
                  <c:v>1.5</c:v>
                </c:pt>
                <c:pt idx="3">
                  <c:v>2.1</c:v>
                </c:pt>
                <c:pt idx="4">
                  <c:v>2.8</c:v>
                </c:pt>
                <c:pt idx="5">
                  <c:v>3.7</c:v>
                </c:pt>
                <c:pt idx="6">
                  <c:v>3.3</c:v>
                </c:pt>
                <c:pt idx="7">
                  <c:v>3.5</c:v>
                </c:pt>
                <c:pt idx="8">
                  <c:v>3.8</c:v>
                </c:pt>
                <c:pt idx="9">
                  <c:v>3.8</c:v>
                </c:pt>
                <c:pt idx="10">
                  <c:v>3.7</c:v>
                </c:pt>
                <c:pt idx="11">
                  <c:v>3.5</c:v>
                </c:pt>
                <c:pt idx="12">
                  <c:v>3.9</c:v>
                </c:pt>
                <c:pt idx="13">
                  <c:v>4</c:v>
                </c:pt>
                <c:pt idx="14">
                  <c:v>4.2</c:v>
                </c:pt>
                <c:pt idx="15">
                  <c:v>3.9</c:v>
                </c:pt>
                <c:pt idx="16">
                  <c:v>3.7</c:v>
                </c:pt>
                <c:pt idx="17">
                  <c:v>2.8</c:v>
                </c:pt>
                <c:pt idx="18">
                  <c:v>2.8</c:v>
                </c:pt>
              </c:numCache>
            </c:numRef>
          </c:val>
          <c:extLst>
            <c:ext xmlns:c16="http://schemas.microsoft.com/office/drawing/2014/chart" uri="{C3380CC4-5D6E-409C-BE32-E72D297353CC}">
              <c16:uniqueId val="{00000001-A48A-4B4D-BDFE-025B7A5D3F75}"/>
            </c:ext>
          </c:extLst>
        </c:ser>
        <c:ser>
          <c:idx val="2"/>
          <c:order val="2"/>
          <c:tx>
            <c:strRef>
              <c:f>Sheet1!$F$22</c:f>
              <c:strCache>
                <c:ptCount val="1"/>
                <c:pt idx="0">
                  <c:v>Rest of World</c:v>
                </c:pt>
              </c:strCache>
            </c:strRef>
          </c:tx>
          <c:spPr>
            <a:solidFill>
              <a:srgbClr val="ED7D31"/>
            </a:solidFill>
            <a:ln>
              <a:noFill/>
            </a:ln>
            <a:effectLst/>
          </c:spPr>
          <c:invertIfNegative val="0"/>
          <c:cat>
            <c:numRef>
              <c:f>Sheet1!$C$23:$C$41</c:f>
              <c:numCache>
                <c:formatCode>General</c:formatCod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2017</c:v>
                </c:pt>
              </c:numCache>
            </c:numRef>
          </c:cat>
          <c:val>
            <c:numRef>
              <c:f>Sheet1!$F$23:$F$41</c:f>
              <c:numCache>
                <c:formatCode>General</c:formatCode>
                <c:ptCount val="19"/>
                <c:pt idx="0">
                  <c:v>10.9</c:v>
                </c:pt>
                <c:pt idx="1">
                  <c:v>13.4</c:v>
                </c:pt>
                <c:pt idx="2">
                  <c:v>15.4</c:v>
                </c:pt>
                <c:pt idx="3">
                  <c:v>17.600000000000001</c:v>
                </c:pt>
                <c:pt idx="4">
                  <c:v>22.1</c:v>
                </c:pt>
                <c:pt idx="5">
                  <c:v>29.7</c:v>
                </c:pt>
                <c:pt idx="6">
                  <c:v>36.900000000000013</c:v>
                </c:pt>
                <c:pt idx="7">
                  <c:v>43.9</c:v>
                </c:pt>
                <c:pt idx="8">
                  <c:v>52.8</c:v>
                </c:pt>
                <c:pt idx="9">
                  <c:v>58.7</c:v>
                </c:pt>
                <c:pt idx="10">
                  <c:v>66.3</c:v>
                </c:pt>
                <c:pt idx="11">
                  <c:v>77.7</c:v>
                </c:pt>
                <c:pt idx="12">
                  <c:v>87.1</c:v>
                </c:pt>
                <c:pt idx="13">
                  <c:v>96.800000000000011</c:v>
                </c:pt>
                <c:pt idx="14">
                  <c:v>100.9</c:v>
                </c:pt>
                <c:pt idx="15">
                  <c:v>104.5</c:v>
                </c:pt>
                <c:pt idx="16">
                  <c:v>105.1</c:v>
                </c:pt>
                <c:pt idx="17">
                  <c:v>109.4</c:v>
                </c:pt>
                <c:pt idx="18">
                  <c:v>112</c:v>
                </c:pt>
              </c:numCache>
            </c:numRef>
          </c:val>
          <c:extLst>
            <c:ext xmlns:c16="http://schemas.microsoft.com/office/drawing/2014/chart" uri="{C3380CC4-5D6E-409C-BE32-E72D297353CC}">
              <c16:uniqueId val="{00000002-A48A-4B4D-BDFE-025B7A5D3F75}"/>
            </c:ext>
          </c:extLst>
        </c:ser>
        <c:dLbls>
          <c:showLegendKey val="0"/>
          <c:showVal val="0"/>
          <c:showCatName val="0"/>
          <c:showSerName val="0"/>
          <c:showPercent val="0"/>
          <c:showBubbleSize val="0"/>
        </c:dLbls>
        <c:gapWidth val="75"/>
        <c:overlap val="100"/>
        <c:axId val="645713496"/>
        <c:axId val="645711144"/>
      </c:barChart>
      <c:catAx>
        <c:axId val="645713496"/>
        <c:scaling>
          <c:orientation val="minMax"/>
        </c:scaling>
        <c:delete val="0"/>
        <c:axPos val="b"/>
        <c:numFmt formatCode="General" sourceLinked="1"/>
        <c:majorTickMark val="none"/>
        <c:minorTickMark val="none"/>
        <c:tickLblPos val="nextTo"/>
        <c:spPr>
          <a:noFill/>
          <a:ln>
            <a:solidFill>
              <a:sysClr val="windowText" lastClr="000000">
                <a:lumMod val="50000"/>
                <a:lumOff val="50000"/>
              </a:sysClr>
            </a:solidFill>
          </a:ln>
          <a:effectLst/>
        </c:spPr>
        <c:txPr>
          <a:bodyPr rot="-60000000" vert="horz"/>
          <a:lstStyle/>
          <a:p>
            <a:pPr>
              <a:defRPr/>
            </a:pPr>
            <a:endParaRPr lang="en-US"/>
          </a:p>
        </c:txPr>
        <c:crossAx val="645711144"/>
        <c:crosses val="autoZero"/>
        <c:auto val="1"/>
        <c:lblAlgn val="ctr"/>
        <c:lblOffset val="100"/>
        <c:noMultiLvlLbl val="0"/>
      </c:catAx>
      <c:valAx>
        <c:axId val="645711144"/>
        <c:scaling>
          <c:orientation val="minMax"/>
        </c:scaling>
        <c:delete val="0"/>
        <c:axPos val="l"/>
        <c:majorGridlines>
          <c:spPr>
            <a:ln w="9525" cap="flat" cmpd="sng" algn="ctr">
              <a:solidFill>
                <a:sysClr val="window" lastClr="FFFFFF">
                  <a:lumMod val="85000"/>
                </a:sysClr>
              </a:solidFill>
              <a:round/>
            </a:ln>
            <a:effectLst/>
          </c:spPr>
        </c:majorGridlines>
        <c:minorGridlines>
          <c:spPr>
            <a:ln>
              <a:solidFill>
                <a:sysClr val="window" lastClr="FFFFFF">
                  <a:lumMod val="95000"/>
                </a:sysClr>
              </a:solidFill>
            </a:ln>
          </c:spPr>
        </c:minorGridlines>
        <c:numFmt formatCode="General" sourceLinked="1"/>
        <c:majorTickMark val="none"/>
        <c:minorTickMark val="none"/>
        <c:tickLblPos val="nextTo"/>
        <c:spPr>
          <a:noFill/>
          <a:ln>
            <a:solidFill>
              <a:sysClr val="windowText" lastClr="000000">
                <a:lumMod val="50000"/>
                <a:lumOff val="50000"/>
              </a:sysClr>
            </a:solidFill>
          </a:ln>
          <a:effectLst/>
        </c:spPr>
        <c:txPr>
          <a:bodyPr rot="-60000000" vert="horz"/>
          <a:lstStyle/>
          <a:p>
            <a:pPr>
              <a:defRPr/>
            </a:pPr>
            <a:endParaRPr lang="en-US"/>
          </a:p>
        </c:txPr>
        <c:crossAx val="645713496"/>
        <c:crosses val="autoZero"/>
        <c:crossBetween val="between"/>
        <c:majorUnit val="50"/>
      </c:valAx>
      <c:spPr>
        <a:solidFill>
          <a:sysClr val="window" lastClr="FFFFFF"/>
        </a:solidFill>
        <a:ln>
          <a:noFill/>
        </a:ln>
        <a:effectLst/>
      </c:spPr>
    </c:plotArea>
    <c:legend>
      <c:legendPos val="r"/>
      <c:layout>
        <c:manualLayout>
          <c:xMode val="edge"/>
          <c:yMode val="edge"/>
          <c:x val="0.136588920703094"/>
          <c:y val="0.17121712325021901"/>
          <c:w val="0.30361133014226538"/>
          <c:h val="0.17850331443452036"/>
        </c:manualLayout>
      </c:layout>
      <c:overlay val="0"/>
      <c:spPr>
        <a:solidFill>
          <a:sysClr val="window" lastClr="FFFFFF"/>
        </a:solidFill>
        <a:ln>
          <a:solidFill>
            <a:sysClr val="window" lastClr="FFFFFF">
              <a:lumMod val="75000"/>
            </a:sysClr>
          </a:solidFill>
        </a:ln>
        <a:effectLst/>
      </c:spPr>
      <c:txPr>
        <a:bodyPr rot="0" vert="horz"/>
        <a:lstStyle/>
        <a:p>
          <a:pPr>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050">
          <a:solidFill>
            <a:schemeClr val="tx1"/>
          </a:solidFill>
          <a:latin typeface="Arial" panose="020B0604020202020204" pitchFamily="34" charset="0"/>
          <a:cs typeface="Arial" panose="020B0604020202020204" pitchFamily="34" charset="0"/>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r>
              <a:rPr lang="en-US"/>
              <a:t>Inward Investment (USD million)</a:t>
            </a:r>
          </a:p>
        </c:rich>
      </c:tx>
      <c:overlay val="0"/>
      <c:spPr>
        <a:noFill/>
        <a:ln>
          <a:noFill/>
        </a:ln>
        <a:effectLst/>
      </c:spPr>
      <c:txPr>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9.1914260717410323E-2"/>
          <c:y val="0.11574074074074074"/>
          <c:w val="0.87341447944007011"/>
          <c:h val="0.74327209098862645"/>
        </c:manualLayout>
      </c:layout>
      <c:barChart>
        <c:barDir val="col"/>
        <c:grouping val="stacked"/>
        <c:varyColors val="0"/>
        <c:ser>
          <c:idx val="0"/>
          <c:order val="0"/>
          <c:tx>
            <c:strRef>
              <c:f>Sheet1!$B$2</c:f>
              <c:strCache>
                <c:ptCount val="1"/>
                <c:pt idx="0">
                  <c:v>M&amp;A</c:v>
                </c:pt>
              </c:strCache>
            </c:strRef>
          </c:tx>
          <c:spPr>
            <a:solidFill>
              <a:schemeClr val="accent1">
                <a:lumMod val="50000"/>
              </a:schemeClr>
            </a:solidFill>
            <a:ln>
              <a:noFill/>
            </a:ln>
            <a:effectLst/>
          </c:spPr>
          <c:invertIfNegative val="0"/>
          <c:cat>
            <c:numRef>
              <c:f>Sheet1!$A$4:$A$21</c:f>
              <c:numCache>
                <c:formatCode>General</c:formatCode>
                <c:ptCount val="18"/>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numCache>
            </c:numRef>
          </c:cat>
          <c:val>
            <c:numRef>
              <c:f>Sheet1!$B$4:$B$21</c:f>
              <c:numCache>
                <c:formatCode>General</c:formatCode>
                <c:ptCount val="18"/>
                <c:pt idx="0">
                  <c:v>36</c:v>
                </c:pt>
                <c:pt idx="1">
                  <c:v>20</c:v>
                </c:pt>
                <c:pt idx="2">
                  <c:v>9</c:v>
                </c:pt>
                <c:pt idx="3">
                  <c:v>65</c:v>
                </c:pt>
                <c:pt idx="4">
                  <c:v>151</c:v>
                </c:pt>
                <c:pt idx="5">
                  <c:v>483</c:v>
                </c:pt>
                <c:pt idx="6">
                  <c:v>105</c:v>
                </c:pt>
                <c:pt idx="7">
                  <c:v>90</c:v>
                </c:pt>
                <c:pt idx="8">
                  <c:v>407</c:v>
                </c:pt>
                <c:pt idx="9">
                  <c:v>386</c:v>
                </c:pt>
                <c:pt idx="10">
                  <c:v>1030</c:v>
                </c:pt>
                <c:pt idx="11">
                  <c:v>504</c:v>
                </c:pt>
                <c:pt idx="12">
                  <c:v>80</c:v>
                </c:pt>
                <c:pt idx="13">
                  <c:v>160</c:v>
                </c:pt>
                <c:pt idx="14">
                  <c:v>855</c:v>
                </c:pt>
                <c:pt idx="15">
                  <c:v>151</c:v>
                </c:pt>
                <c:pt idx="16">
                  <c:v>1</c:v>
                </c:pt>
                <c:pt idx="17">
                  <c:v>1545</c:v>
                </c:pt>
              </c:numCache>
            </c:numRef>
          </c:val>
          <c:extLst>
            <c:ext xmlns:c16="http://schemas.microsoft.com/office/drawing/2014/chart" uri="{C3380CC4-5D6E-409C-BE32-E72D297353CC}">
              <c16:uniqueId val="{00000000-ED59-43C0-9F43-CD15FCB471AE}"/>
            </c:ext>
          </c:extLst>
        </c:ser>
        <c:ser>
          <c:idx val="1"/>
          <c:order val="1"/>
          <c:tx>
            <c:strRef>
              <c:f>Sheet1!$F$2</c:f>
              <c:strCache>
                <c:ptCount val="1"/>
                <c:pt idx="0">
                  <c:v>Greenfield</c:v>
                </c:pt>
              </c:strCache>
            </c:strRef>
          </c:tx>
          <c:spPr>
            <a:solidFill>
              <a:schemeClr val="accent1">
                <a:lumMod val="60000"/>
                <a:lumOff val="40000"/>
              </a:schemeClr>
            </a:solidFill>
            <a:ln>
              <a:noFill/>
            </a:ln>
            <a:effectLst/>
          </c:spPr>
          <c:invertIfNegative val="0"/>
          <c:cat>
            <c:numRef>
              <c:f>Sheet1!$A$4:$A$21</c:f>
              <c:numCache>
                <c:formatCode>General</c:formatCode>
                <c:ptCount val="18"/>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numCache>
            </c:numRef>
          </c:cat>
          <c:val>
            <c:numRef>
              <c:f>Sheet1!$F$4:$F$21</c:f>
              <c:numCache>
                <c:formatCode>General</c:formatCode>
                <c:ptCount val="18"/>
                <c:pt idx="0">
                  <c:v>108</c:v>
                </c:pt>
                <c:pt idx="1">
                  <c:v>112</c:v>
                </c:pt>
                <c:pt idx="2">
                  <c:v>137</c:v>
                </c:pt>
                <c:pt idx="3">
                  <c:v>39</c:v>
                </c:pt>
                <c:pt idx="4">
                  <c:v>129</c:v>
                </c:pt>
                <c:pt idx="5">
                  <c:v>277</c:v>
                </c:pt>
                <c:pt idx="6">
                  <c:v>435</c:v>
                </c:pt>
                <c:pt idx="7">
                  <c:v>377</c:v>
                </c:pt>
                <c:pt idx="8">
                  <c:v>271</c:v>
                </c:pt>
                <c:pt idx="9">
                  <c:v>760</c:v>
                </c:pt>
                <c:pt idx="10">
                  <c:v>976</c:v>
                </c:pt>
                <c:pt idx="11">
                  <c:v>652</c:v>
                </c:pt>
                <c:pt idx="12">
                  <c:v>1239</c:v>
                </c:pt>
                <c:pt idx="13">
                  <c:v>1158</c:v>
                </c:pt>
                <c:pt idx="14">
                  <c:v>623</c:v>
                </c:pt>
                <c:pt idx="15">
                  <c:v>480</c:v>
                </c:pt>
                <c:pt idx="16">
                  <c:v>489</c:v>
                </c:pt>
                <c:pt idx="17">
                  <c:v>379</c:v>
                </c:pt>
              </c:numCache>
            </c:numRef>
          </c:val>
          <c:extLst>
            <c:ext xmlns:c16="http://schemas.microsoft.com/office/drawing/2014/chart" uri="{C3380CC4-5D6E-409C-BE32-E72D297353CC}">
              <c16:uniqueId val="{00000001-ED59-43C0-9F43-CD15FCB471AE}"/>
            </c:ext>
          </c:extLst>
        </c:ser>
        <c:ser>
          <c:idx val="2"/>
          <c:order val="2"/>
          <c:tx>
            <c:strRef>
              <c:f>Sheet1!$G$2</c:f>
              <c:strCache>
                <c:ptCount val="1"/>
                <c:pt idx="0">
                  <c:v>VC</c:v>
                </c:pt>
              </c:strCache>
            </c:strRef>
          </c:tx>
          <c:spPr>
            <a:solidFill>
              <a:schemeClr val="accent2"/>
            </a:solidFill>
            <a:ln>
              <a:noFill/>
            </a:ln>
            <a:effectLst/>
          </c:spPr>
          <c:invertIfNegative val="0"/>
          <c:cat>
            <c:numRef>
              <c:f>Sheet1!$A$4:$A$21</c:f>
              <c:numCache>
                <c:formatCode>General</c:formatCode>
                <c:ptCount val="18"/>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numCache>
            </c:numRef>
          </c:cat>
          <c:val>
            <c:numRef>
              <c:f>Sheet1!$G$4:$G$21</c:f>
              <c:numCache>
                <c:formatCode>General</c:formatCode>
                <c:ptCount val="18"/>
                <c:pt idx="0">
                  <c:v>0</c:v>
                </c:pt>
                <c:pt idx="1">
                  <c:v>2</c:v>
                </c:pt>
                <c:pt idx="2">
                  <c:v>0</c:v>
                </c:pt>
                <c:pt idx="3">
                  <c:v>0</c:v>
                </c:pt>
                <c:pt idx="4">
                  <c:v>0</c:v>
                </c:pt>
                <c:pt idx="5">
                  <c:v>20</c:v>
                </c:pt>
                <c:pt idx="6">
                  <c:v>0</c:v>
                </c:pt>
                <c:pt idx="7">
                  <c:v>26</c:v>
                </c:pt>
                <c:pt idx="8">
                  <c:v>72</c:v>
                </c:pt>
                <c:pt idx="9">
                  <c:v>26</c:v>
                </c:pt>
                <c:pt idx="10">
                  <c:v>210</c:v>
                </c:pt>
                <c:pt idx="11">
                  <c:v>110</c:v>
                </c:pt>
                <c:pt idx="12">
                  <c:v>527</c:v>
                </c:pt>
                <c:pt idx="13">
                  <c:v>25</c:v>
                </c:pt>
                <c:pt idx="14">
                  <c:v>131</c:v>
                </c:pt>
                <c:pt idx="15">
                  <c:v>220</c:v>
                </c:pt>
                <c:pt idx="16">
                  <c:v>961</c:v>
                </c:pt>
                <c:pt idx="17">
                  <c:v>589</c:v>
                </c:pt>
              </c:numCache>
            </c:numRef>
          </c:val>
          <c:extLst>
            <c:ext xmlns:c16="http://schemas.microsoft.com/office/drawing/2014/chart" uri="{C3380CC4-5D6E-409C-BE32-E72D297353CC}">
              <c16:uniqueId val="{00000002-ED59-43C0-9F43-CD15FCB471AE}"/>
            </c:ext>
          </c:extLst>
        </c:ser>
        <c:dLbls>
          <c:showLegendKey val="0"/>
          <c:showVal val="0"/>
          <c:showCatName val="0"/>
          <c:showSerName val="0"/>
          <c:showPercent val="0"/>
          <c:showBubbleSize val="0"/>
        </c:dLbls>
        <c:gapWidth val="100"/>
        <c:overlap val="100"/>
        <c:axId val="511040976"/>
        <c:axId val="511042288"/>
      </c:barChart>
      <c:catAx>
        <c:axId val="511040976"/>
        <c:scaling>
          <c:orientation val="minMax"/>
        </c:scaling>
        <c:delete val="0"/>
        <c:axPos val="b"/>
        <c:numFmt formatCode="General" sourceLinked="1"/>
        <c:majorTickMark val="none"/>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511042288"/>
        <c:crosses val="autoZero"/>
        <c:auto val="1"/>
        <c:lblAlgn val="ctr"/>
        <c:lblOffset val="100"/>
        <c:noMultiLvlLbl val="0"/>
      </c:catAx>
      <c:valAx>
        <c:axId val="511042288"/>
        <c:scaling>
          <c:orientation val="minMax"/>
          <c:max val="800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solidFill>
              <a:schemeClr val="tx1">
                <a:lumMod val="50000"/>
                <a:lumOff val="50000"/>
              </a:schemeClr>
            </a:solid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511040976"/>
        <c:crosses val="autoZero"/>
        <c:crossBetween val="between"/>
      </c:valAx>
      <c:spPr>
        <a:solidFill>
          <a:sysClr val="window" lastClr="FFFFFF"/>
        </a:solidFill>
        <a:ln>
          <a:noFill/>
        </a:ln>
        <a:effectLst/>
      </c:spPr>
    </c:plotArea>
    <c:legend>
      <c:legendPos val="r"/>
      <c:layout>
        <c:manualLayout>
          <c:xMode val="edge"/>
          <c:yMode val="edge"/>
          <c:x val="0.13755096237970252"/>
          <c:y val="0.15796690844335895"/>
          <c:w val="0.19619510061242346"/>
          <c:h val="0.27132929943805412"/>
        </c:manualLayout>
      </c:layout>
      <c:overlay val="0"/>
      <c:spPr>
        <a:solidFill>
          <a:schemeClr val="bg1"/>
        </a:solidFill>
        <a:ln>
          <a:solidFill>
            <a:schemeClr val="bg1">
              <a:lumMod val="75000"/>
            </a:schemeClr>
          </a:solid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r>
              <a:rPr lang="en-US"/>
              <a:t>Outbound Investment (USD million)</a:t>
            </a:r>
          </a:p>
        </c:rich>
      </c:tx>
      <c:overlay val="0"/>
      <c:spPr>
        <a:noFill/>
        <a:ln>
          <a:noFill/>
        </a:ln>
        <a:effectLst/>
      </c:spPr>
      <c:txPr>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9.1914260717410323E-2"/>
          <c:y val="0.11574074074074074"/>
          <c:w val="0.88174781277340342"/>
          <c:h val="0.74327209098862645"/>
        </c:manualLayout>
      </c:layout>
      <c:barChart>
        <c:barDir val="col"/>
        <c:grouping val="stacked"/>
        <c:varyColors val="0"/>
        <c:ser>
          <c:idx val="0"/>
          <c:order val="0"/>
          <c:tx>
            <c:strRef>
              <c:f>Sheet1!$B$2</c:f>
              <c:strCache>
                <c:ptCount val="1"/>
                <c:pt idx="0">
                  <c:v>M&amp;A</c:v>
                </c:pt>
              </c:strCache>
            </c:strRef>
          </c:tx>
          <c:spPr>
            <a:solidFill>
              <a:schemeClr val="accent1">
                <a:lumMod val="50000"/>
              </a:schemeClr>
            </a:solidFill>
            <a:ln>
              <a:noFill/>
            </a:ln>
            <a:effectLst/>
          </c:spPr>
          <c:invertIfNegative val="0"/>
          <c:cat>
            <c:numRef>
              <c:f>Sheet1!$A$4:$A$21</c:f>
              <c:numCache>
                <c:formatCode>General</c:formatCode>
                <c:ptCount val="18"/>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numCache>
            </c:numRef>
          </c:cat>
          <c:val>
            <c:numRef>
              <c:f>Sheet1!$I$4:$I$21</c:f>
              <c:numCache>
                <c:formatCode>General</c:formatCode>
                <c:ptCount val="18"/>
                <c:pt idx="0">
                  <c:v>0</c:v>
                </c:pt>
                <c:pt idx="1">
                  <c:v>0</c:v>
                </c:pt>
                <c:pt idx="2">
                  <c:v>0</c:v>
                </c:pt>
                <c:pt idx="3">
                  <c:v>0</c:v>
                </c:pt>
                <c:pt idx="4">
                  <c:v>3</c:v>
                </c:pt>
                <c:pt idx="5">
                  <c:v>0</c:v>
                </c:pt>
                <c:pt idx="6">
                  <c:v>0</c:v>
                </c:pt>
                <c:pt idx="7">
                  <c:v>1</c:v>
                </c:pt>
                <c:pt idx="8">
                  <c:v>0</c:v>
                </c:pt>
                <c:pt idx="9">
                  <c:v>66</c:v>
                </c:pt>
                <c:pt idx="10">
                  <c:v>38</c:v>
                </c:pt>
                <c:pt idx="11">
                  <c:v>125</c:v>
                </c:pt>
                <c:pt idx="12">
                  <c:v>14</c:v>
                </c:pt>
                <c:pt idx="13">
                  <c:v>87</c:v>
                </c:pt>
                <c:pt idx="14">
                  <c:v>338</c:v>
                </c:pt>
                <c:pt idx="15">
                  <c:v>1778</c:v>
                </c:pt>
                <c:pt idx="16">
                  <c:v>1040</c:v>
                </c:pt>
                <c:pt idx="17">
                  <c:v>3538</c:v>
                </c:pt>
              </c:numCache>
            </c:numRef>
          </c:val>
          <c:extLst>
            <c:ext xmlns:c16="http://schemas.microsoft.com/office/drawing/2014/chart" uri="{C3380CC4-5D6E-409C-BE32-E72D297353CC}">
              <c16:uniqueId val="{00000000-FAB7-440A-94C8-9383A76B3ED7}"/>
            </c:ext>
          </c:extLst>
        </c:ser>
        <c:ser>
          <c:idx val="1"/>
          <c:order val="1"/>
          <c:tx>
            <c:strRef>
              <c:f>Sheet1!$F$2</c:f>
              <c:strCache>
                <c:ptCount val="1"/>
                <c:pt idx="0">
                  <c:v>Greenfield</c:v>
                </c:pt>
              </c:strCache>
            </c:strRef>
          </c:tx>
          <c:spPr>
            <a:solidFill>
              <a:schemeClr val="accent1">
                <a:lumMod val="60000"/>
                <a:lumOff val="40000"/>
              </a:schemeClr>
            </a:solidFill>
            <a:ln>
              <a:noFill/>
            </a:ln>
            <a:effectLst/>
          </c:spPr>
          <c:invertIfNegative val="0"/>
          <c:cat>
            <c:numRef>
              <c:f>Sheet1!$A$4:$A$21</c:f>
              <c:numCache>
                <c:formatCode>General</c:formatCode>
                <c:ptCount val="18"/>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numCache>
            </c:numRef>
          </c:cat>
          <c:val>
            <c:numRef>
              <c:f>Sheet1!$M$4:$M$21</c:f>
              <c:numCache>
                <c:formatCode>General</c:formatCode>
                <c:ptCount val="18"/>
                <c:pt idx="0">
                  <c:v>0</c:v>
                </c:pt>
                <c:pt idx="1">
                  <c:v>0</c:v>
                </c:pt>
                <c:pt idx="2">
                  <c:v>0</c:v>
                </c:pt>
                <c:pt idx="3">
                  <c:v>0</c:v>
                </c:pt>
                <c:pt idx="4">
                  <c:v>0</c:v>
                </c:pt>
                <c:pt idx="5">
                  <c:v>10</c:v>
                </c:pt>
                <c:pt idx="6">
                  <c:v>1</c:v>
                </c:pt>
                <c:pt idx="7">
                  <c:v>1</c:v>
                </c:pt>
                <c:pt idx="8">
                  <c:v>13</c:v>
                </c:pt>
                <c:pt idx="9">
                  <c:v>28</c:v>
                </c:pt>
                <c:pt idx="10">
                  <c:v>25</c:v>
                </c:pt>
                <c:pt idx="11">
                  <c:v>48</c:v>
                </c:pt>
                <c:pt idx="12">
                  <c:v>34</c:v>
                </c:pt>
                <c:pt idx="13">
                  <c:v>3</c:v>
                </c:pt>
                <c:pt idx="14">
                  <c:v>85</c:v>
                </c:pt>
                <c:pt idx="15">
                  <c:v>22</c:v>
                </c:pt>
                <c:pt idx="16">
                  <c:v>80</c:v>
                </c:pt>
                <c:pt idx="17">
                  <c:v>96</c:v>
                </c:pt>
              </c:numCache>
            </c:numRef>
          </c:val>
          <c:extLst>
            <c:ext xmlns:c16="http://schemas.microsoft.com/office/drawing/2014/chart" uri="{C3380CC4-5D6E-409C-BE32-E72D297353CC}">
              <c16:uniqueId val="{00000001-FAB7-440A-94C8-9383A76B3ED7}"/>
            </c:ext>
          </c:extLst>
        </c:ser>
        <c:ser>
          <c:idx val="2"/>
          <c:order val="2"/>
          <c:tx>
            <c:strRef>
              <c:f>Sheet1!$G$2</c:f>
              <c:strCache>
                <c:ptCount val="1"/>
                <c:pt idx="0">
                  <c:v>VC</c:v>
                </c:pt>
              </c:strCache>
            </c:strRef>
          </c:tx>
          <c:spPr>
            <a:solidFill>
              <a:schemeClr val="accent2"/>
            </a:solidFill>
            <a:ln>
              <a:noFill/>
            </a:ln>
            <a:effectLst/>
          </c:spPr>
          <c:invertIfNegative val="0"/>
          <c:cat>
            <c:numRef>
              <c:f>Sheet1!$A$4:$A$21</c:f>
              <c:numCache>
                <c:formatCode>General</c:formatCode>
                <c:ptCount val="18"/>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numCache>
            </c:numRef>
          </c:cat>
          <c:val>
            <c:numRef>
              <c:f>Sheet1!$N$4:$N$21</c:f>
              <c:numCache>
                <c:formatCode>General</c:formatCode>
                <c:ptCount val="18"/>
                <c:pt idx="0">
                  <c:v>3</c:v>
                </c:pt>
                <c:pt idx="1">
                  <c:v>0</c:v>
                </c:pt>
                <c:pt idx="2">
                  <c:v>29</c:v>
                </c:pt>
                <c:pt idx="3">
                  <c:v>0</c:v>
                </c:pt>
                <c:pt idx="4">
                  <c:v>0</c:v>
                </c:pt>
                <c:pt idx="5">
                  <c:v>0</c:v>
                </c:pt>
                <c:pt idx="6">
                  <c:v>33</c:v>
                </c:pt>
                <c:pt idx="7">
                  <c:v>10</c:v>
                </c:pt>
                <c:pt idx="8">
                  <c:v>0</c:v>
                </c:pt>
                <c:pt idx="9">
                  <c:v>42</c:v>
                </c:pt>
                <c:pt idx="10">
                  <c:v>58</c:v>
                </c:pt>
                <c:pt idx="11">
                  <c:v>54</c:v>
                </c:pt>
                <c:pt idx="12">
                  <c:v>17</c:v>
                </c:pt>
                <c:pt idx="13">
                  <c:v>104</c:v>
                </c:pt>
                <c:pt idx="14">
                  <c:v>268</c:v>
                </c:pt>
                <c:pt idx="15">
                  <c:v>584</c:v>
                </c:pt>
                <c:pt idx="16">
                  <c:v>918</c:v>
                </c:pt>
                <c:pt idx="17">
                  <c:v>3804</c:v>
                </c:pt>
              </c:numCache>
            </c:numRef>
          </c:val>
          <c:extLst>
            <c:ext xmlns:c16="http://schemas.microsoft.com/office/drawing/2014/chart" uri="{C3380CC4-5D6E-409C-BE32-E72D297353CC}">
              <c16:uniqueId val="{00000002-FAB7-440A-94C8-9383A76B3ED7}"/>
            </c:ext>
          </c:extLst>
        </c:ser>
        <c:dLbls>
          <c:showLegendKey val="0"/>
          <c:showVal val="0"/>
          <c:showCatName val="0"/>
          <c:showSerName val="0"/>
          <c:showPercent val="0"/>
          <c:showBubbleSize val="0"/>
        </c:dLbls>
        <c:gapWidth val="100"/>
        <c:overlap val="100"/>
        <c:axId val="511040976"/>
        <c:axId val="511042288"/>
      </c:barChart>
      <c:catAx>
        <c:axId val="511040976"/>
        <c:scaling>
          <c:orientation val="minMax"/>
        </c:scaling>
        <c:delete val="0"/>
        <c:axPos val="b"/>
        <c:numFmt formatCode="General" sourceLinked="1"/>
        <c:majorTickMark val="none"/>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511042288"/>
        <c:crosses val="autoZero"/>
        <c:auto val="1"/>
        <c:lblAlgn val="ctr"/>
        <c:lblOffset val="100"/>
        <c:noMultiLvlLbl val="0"/>
      </c:catAx>
      <c:valAx>
        <c:axId val="51104228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solidFill>
              <a:schemeClr val="tx1">
                <a:lumMod val="50000"/>
                <a:lumOff val="50000"/>
              </a:schemeClr>
            </a:solid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511040976"/>
        <c:crosses val="autoZero"/>
        <c:crossBetween val="between"/>
      </c:valAx>
      <c:spPr>
        <a:solidFill>
          <a:sysClr val="window" lastClr="FFFFFF"/>
        </a:solidFill>
        <a:ln>
          <a:noFill/>
        </a:ln>
        <a:effectLst/>
      </c:spPr>
    </c:plotArea>
    <c:legend>
      <c:legendPos val="r"/>
      <c:layout>
        <c:manualLayout>
          <c:xMode val="edge"/>
          <c:yMode val="edge"/>
          <c:x val="0.12921762904636921"/>
          <c:y val="0.15818572659609609"/>
          <c:w val="0.19619510061242346"/>
          <c:h val="0.27132929943805412"/>
        </c:manualLayout>
      </c:layout>
      <c:overlay val="0"/>
      <c:spPr>
        <a:solidFill>
          <a:schemeClr val="bg1"/>
        </a:solidFill>
        <a:ln>
          <a:solidFill>
            <a:schemeClr val="bg1">
              <a:lumMod val="75000"/>
            </a:schemeClr>
          </a:solid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dirty="0"/>
              <a:t>Cumulative Investment in U.S. Biotech (USD million)</a:t>
            </a:r>
          </a:p>
        </c:rich>
      </c:tx>
      <c:layout>
        <c:manualLayout>
          <c:xMode val="edge"/>
          <c:yMode val="edge"/>
          <c:x val="0.12497784166893729"/>
          <c:y val="2.3028073851214165E-2"/>
        </c:manualLayout>
      </c:layout>
      <c:overlay val="0"/>
    </c:title>
    <c:autoTitleDeleted val="0"/>
    <c:plotArea>
      <c:layout>
        <c:manualLayout>
          <c:layoutTarget val="inner"/>
          <c:xMode val="edge"/>
          <c:yMode val="edge"/>
          <c:x val="6.6258586889601803E-2"/>
          <c:y val="8.6884514662944695E-2"/>
          <c:w val="0.84310873917173201"/>
          <c:h val="0.81269427104133585"/>
        </c:manualLayout>
      </c:layout>
      <c:barChart>
        <c:barDir val="col"/>
        <c:grouping val="stacked"/>
        <c:varyColors val="0"/>
        <c:ser>
          <c:idx val="7"/>
          <c:order val="0"/>
          <c:tx>
            <c:strRef>
              <c:f>'By Segment Overtime'!$I$2</c:f>
              <c:strCache>
                <c:ptCount val="1"/>
                <c:pt idx="0">
                  <c:v>Contract research or manufacturing</c:v>
                </c:pt>
              </c:strCache>
            </c:strRef>
          </c:tx>
          <c:spPr>
            <a:solidFill>
              <a:schemeClr val="accent1">
                <a:lumMod val="50000"/>
              </a:schemeClr>
            </a:solidFill>
            <a:ln>
              <a:noFill/>
            </a:ln>
            <a:effectLst/>
          </c:spPr>
          <c:invertIfNegative val="0"/>
          <c:dLbls>
            <c:dLbl>
              <c:idx val="15"/>
              <c:layout>
                <c:manualLayout>
                  <c:x val="4.9140049140049102E-2"/>
                  <c:y val="-7.9570840050124999E-17"/>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B980-43E2-8DC6-08DEA5DAAB1C}"/>
                </c:ext>
              </c:extLst>
            </c:dLbl>
            <c:numFmt formatCode="#,##0" sourceLinked="0"/>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cat>
            <c:numRef>
              <c:f>'By Segment Overtime'!$A$3:$A$20</c:f>
              <c:numCache>
                <c:formatCode>General</c:formatCode>
                <c:ptCount val="16"/>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numCache>
            </c:numRef>
          </c:cat>
          <c:val>
            <c:numRef>
              <c:f>'By Segment Overtime'!$I$3:$I$20</c:f>
              <c:numCache>
                <c:formatCode>0</c:formatCode>
                <c:ptCount val="16"/>
                <c:pt idx="0">
                  <c:v>0</c:v>
                </c:pt>
                <c:pt idx="1">
                  <c:v>0</c:v>
                </c:pt>
                <c:pt idx="2">
                  <c:v>0</c:v>
                </c:pt>
                <c:pt idx="3">
                  <c:v>0</c:v>
                </c:pt>
                <c:pt idx="4">
                  <c:v>1</c:v>
                </c:pt>
                <c:pt idx="5">
                  <c:v>1</c:v>
                </c:pt>
                <c:pt idx="6">
                  <c:v>164</c:v>
                </c:pt>
                <c:pt idx="7">
                  <c:v>166</c:v>
                </c:pt>
                <c:pt idx="8">
                  <c:v>166</c:v>
                </c:pt>
                <c:pt idx="9">
                  <c:v>166</c:v>
                </c:pt>
                <c:pt idx="10">
                  <c:v>166</c:v>
                </c:pt>
                <c:pt idx="11">
                  <c:v>166</c:v>
                </c:pt>
                <c:pt idx="12">
                  <c:v>609.83333333333326</c:v>
                </c:pt>
                <c:pt idx="13">
                  <c:v>1116.0333333333331</c:v>
                </c:pt>
                <c:pt idx="14">
                  <c:v>1156.0333333333331</c:v>
                </c:pt>
                <c:pt idx="15">
                  <c:v>1156.0333333333331</c:v>
                </c:pt>
              </c:numCache>
            </c:numRef>
          </c:val>
          <c:extLst>
            <c:ext xmlns:c16="http://schemas.microsoft.com/office/drawing/2014/chart" uri="{C3380CC4-5D6E-409C-BE32-E72D297353CC}">
              <c16:uniqueId val="{00000001-B980-43E2-8DC6-08DEA5DAAB1C}"/>
            </c:ext>
          </c:extLst>
        </c:ser>
        <c:ser>
          <c:idx val="1"/>
          <c:order val="1"/>
          <c:tx>
            <c:strRef>
              <c:f>'By Segment Overtime'!$C$2</c:f>
              <c:strCache>
                <c:ptCount val="1"/>
                <c:pt idx="0">
                  <c:v>Biologics</c:v>
                </c:pt>
              </c:strCache>
            </c:strRef>
          </c:tx>
          <c:spPr>
            <a:solidFill>
              <a:schemeClr val="accent1"/>
            </a:solidFill>
            <a:ln>
              <a:noFill/>
            </a:ln>
            <a:effectLst/>
          </c:spPr>
          <c:invertIfNegative val="0"/>
          <c:dLbls>
            <c:dLbl>
              <c:idx val="15"/>
              <c:layout>
                <c:manualLayout>
                  <c:x val="4.9140049140049102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B980-43E2-8DC6-08DEA5DAAB1C}"/>
                </c:ext>
              </c:extLst>
            </c:dLbl>
            <c:numFmt formatCode="#,##0" sourceLinked="0"/>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cat>
            <c:numRef>
              <c:f>'By Segment Overtime'!$A$3:$A$20</c:f>
              <c:numCache>
                <c:formatCode>General</c:formatCode>
                <c:ptCount val="16"/>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numCache>
            </c:numRef>
          </c:cat>
          <c:val>
            <c:numRef>
              <c:f>'By Segment Overtime'!$C$3:$C$20</c:f>
              <c:numCache>
                <c:formatCode>0</c:formatCode>
                <c:ptCount val="16"/>
                <c:pt idx="0">
                  <c:v>1.3642857142857141</c:v>
                </c:pt>
                <c:pt idx="1">
                  <c:v>1.3642857142857141</c:v>
                </c:pt>
                <c:pt idx="2">
                  <c:v>2.8504395604395598</c:v>
                </c:pt>
                <c:pt idx="3">
                  <c:v>2.8504395604395598</c:v>
                </c:pt>
                <c:pt idx="4">
                  <c:v>4.2254395604395567</c:v>
                </c:pt>
                <c:pt idx="5">
                  <c:v>6.7254395604395567</c:v>
                </c:pt>
                <c:pt idx="6">
                  <c:v>6.7254395604395567</c:v>
                </c:pt>
                <c:pt idx="7">
                  <c:v>10.39210622710624</c:v>
                </c:pt>
                <c:pt idx="8">
                  <c:v>23.392106227106211</c:v>
                </c:pt>
                <c:pt idx="9">
                  <c:v>24.392106227106211</c:v>
                </c:pt>
                <c:pt idx="10">
                  <c:v>33.073772893772897</c:v>
                </c:pt>
                <c:pt idx="11">
                  <c:v>63.643772893772898</c:v>
                </c:pt>
                <c:pt idx="12">
                  <c:v>100.67734646215629</c:v>
                </c:pt>
                <c:pt idx="13">
                  <c:v>219.10158888639879</c:v>
                </c:pt>
                <c:pt idx="14">
                  <c:v>410.77143015623977</c:v>
                </c:pt>
                <c:pt idx="15">
                  <c:v>1518.5019196667299</c:v>
                </c:pt>
              </c:numCache>
            </c:numRef>
          </c:val>
          <c:extLst>
            <c:ext xmlns:c16="http://schemas.microsoft.com/office/drawing/2014/chart" uri="{C3380CC4-5D6E-409C-BE32-E72D297353CC}">
              <c16:uniqueId val="{00000003-B980-43E2-8DC6-08DEA5DAAB1C}"/>
            </c:ext>
          </c:extLst>
        </c:ser>
        <c:ser>
          <c:idx val="8"/>
          <c:order val="2"/>
          <c:tx>
            <c:strRef>
              <c:f>'By Segment Overtime'!$J$2</c:f>
              <c:strCache>
                <c:ptCount val="1"/>
                <c:pt idx="0">
                  <c:v>Genomics and related technologies</c:v>
                </c:pt>
              </c:strCache>
            </c:strRef>
          </c:tx>
          <c:spPr>
            <a:solidFill>
              <a:schemeClr val="accent2"/>
            </a:solidFill>
            <a:ln>
              <a:noFill/>
            </a:ln>
            <a:effectLst/>
          </c:spPr>
          <c:invertIfNegative val="0"/>
          <c:dLbls>
            <c:dLbl>
              <c:idx val="15"/>
              <c:layout>
                <c:manualLayout>
                  <c:x val="3.97800397800398E-2"/>
                  <c:y val="-3.97854200250625E-17"/>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B980-43E2-8DC6-08DEA5DAAB1C}"/>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cat>
            <c:numRef>
              <c:f>'By Segment Overtime'!$A$3:$A$20</c:f>
              <c:numCache>
                <c:formatCode>General</c:formatCode>
                <c:ptCount val="16"/>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numCache>
            </c:numRef>
          </c:cat>
          <c:val>
            <c:numRef>
              <c:f>'By Segment Overtime'!$J$3:$J$20</c:f>
              <c:numCache>
                <c:formatCode>0</c:formatCode>
                <c:ptCount val="16"/>
                <c:pt idx="0">
                  <c:v>0</c:v>
                </c:pt>
                <c:pt idx="1">
                  <c:v>0</c:v>
                </c:pt>
                <c:pt idx="2">
                  <c:v>0</c:v>
                </c:pt>
                <c:pt idx="3">
                  <c:v>0</c:v>
                </c:pt>
                <c:pt idx="4">
                  <c:v>0</c:v>
                </c:pt>
                <c:pt idx="5">
                  <c:v>0</c:v>
                </c:pt>
                <c:pt idx="6">
                  <c:v>0</c:v>
                </c:pt>
                <c:pt idx="7">
                  <c:v>0</c:v>
                </c:pt>
                <c:pt idx="8">
                  <c:v>12.265000000000001</c:v>
                </c:pt>
                <c:pt idx="9">
                  <c:v>12.265000000000001</c:v>
                </c:pt>
                <c:pt idx="10">
                  <c:v>12.265000000000001</c:v>
                </c:pt>
                <c:pt idx="11">
                  <c:v>150.52099999999999</c:v>
                </c:pt>
                <c:pt idx="12">
                  <c:v>161.56480952380949</c:v>
                </c:pt>
                <c:pt idx="13">
                  <c:v>271.7198095238096</c:v>
                </c:pt>
                <c:pt idx="14">
                  <c:v>316.76409523809531</c:v>
                </c:pt>
                <c:pt idx="15">
                  <c:v>528.20909523809576</c:v>
                </c:pt>
              </c:numCache>
            </c:numRef>
          </c:val>
          <c:extLst>
            <c:ext xmlns:c16="http://schemas.microsoft.com/office/drawing/2014/chart" uri="{C3380CC4-5D6E-409C-BE32-E72D297353CC}">
              <c16:uniqueId val="{00000005-B980-43E2-8DC6-08DEA5DAAB1C}"/>
            </c:ext>
          </c:extLst>
        </c:ser>
        <c:ser>
          <c:idx val="9"/>
          <c:order val="3"/>
          <c:tx>
            <c:strRef>
              <c:f>'By Segment Overtime'!$K$2</c:f>
              <c:strCache>
                <c:ptCount val="1"/>
                <c:pt idx="0">
                  <c:v>Molecular diagnostics and precision medicine</c:v>
                </c:pt>
              </c:strCache>
            </c:strRef>
          </c:tx>
          <c:spPr>
            <a:solidFill>
              <a:schemeClr val="accent2">
                <a:lumMod val="40000"/>
                <a:lumOff val="60000"/>
              </a:schemeClr>
            </a:solidFill>
            <a:ln>
              <a:noFill/>
            </a:ln>
            <a:effectLst/>
          </c:spPr>
          <c:invertIfNegative val="0"/>
          <c:dLbls>
            <c:dLbl>
              <c:idx val="15"/>
              <c:layout>
                <c:manualLayout>
                  <c:x val="5.6160056160056003E-2"/>
                  <c:y val="8.6805555555555403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B980-43E2-8DC6-08DEA5DAAB1C}"/>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15:leaderLines>
                  <c:spPr>
                    <a:ln w="9525"/>
                  </c:spPr>
                </c15:leaderLines>
              </c:ext>
            </c:extLst>
          </c:dLbls>
          <c:cat>
            <c:numRef>
              <c:f>'By Segment Overtime'!$A$3:$A$20</c:f>
              <c:numCache>
                <c:formatCode>General</c:formatCode>
                <c:ptCount val="16"/>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numCache>
            </c:numRef>
          </c:cat>
          <c:val>
            <c:numRef>
              <c:f>'By Segment Overtime'!$K$3:$K$20</c:f>
              <c:numCache>
                <c:formatCode>0</c:formatCode>
                <c:ptCount val="16"/>
                <c:pt idx="0">
                  <c:v>0</c:v>
                </c:pt>
                <c:pt idx="1">
                  <c:v>0</c:v>
                </c:pt>
                <c:pt idx="2">
                  <c:v>0</c:v>
                </c:pt>
                <c:pt idx="3">
                  <c:v>0</c:v>
                </c:pt>
                <c:pt idx="4">
                  <c:v>0</c:v>
                </c:pt>
                <c:pt idx="5">
                  <c:v>0</c:v>
                </c:pt>
                <c:pt idx="6">
                  <c:v>0</c:v>
                </c:pt>
                <c:pt idx="7">
                  <c:v>0</c:v>
                </c:pt>
                <c:pt idx="8">
                  <c:v>0</c:v>
                </c:pt>
                <c:pt idx="9">
                  <c:v>0</c:v>
                </c:pt>
                <c:pt idx="10">
                  <c:v>4.1233333333333331</c:v>
                </c:pt>
                <c:pt idx="11">
                  <c:v>8.7866666666666653</c:v>
                </c:pt>
                <c:pt idx="12">
                  <c:v>12.786666666666671</c:v>
                </c:pt>
                <c:pt idx="13">
                  <c:v>58.629166666666627</c:v>
                </c:pt>
                <c:pt idx="14">
                  <c:v>118.90049999999999</c:v>
                </c:pt>
                <c:pt idx="15">
                  <c:v>312.17980158730171</c:v>
                </c:pt>
              </c:numCache>
            </c:numRef>
          </c:val>
          <c:extLst>
            <c:ext xmlns:c16="http://schemas.microsoft.com/office/drawing/2014/chart" uri="{C3380CC4-5D6E-409C-BE32-E72D297353CC}">
              <c16:uniqueId val="{00000007-B980-43E2-8DC6-08DEA5DAAB1C}"/>
            </c:ext>
          </c:extLst>
        </c:ser>
        <c:ser>
          <c:idx val="10"/>
          <c:order val="4"/>
          <c:tx>
            <c:strRef>
              <c:f>'By Segment Overtime'!$L$2</c:f>
              <c:strCache>
                <c:ptCount val="1"/>
                <c:pt idx="0">
                  <c:v>Research/discovery platforms, tools, and support products</c:v>
                </c:pt>
              </c:strCache>
            </c:strRef>
          </c:tx>
          <c:spPr>
            <a:solidFill>
              <a:schemeClr val="accent6">
                <a:lumMod val="75000"/>
              </a:schemeClr>
            </a:solidFill>
            <a:ln>
              <a:noFill/>
            </a:ln>
            <a:effectLst/>
          </c:spPr>
          <c:invertIfNegative val="0"/>
          <c:dLbls>
            <c:dLbl>
              <c:idx val="15"/>
              <c:layout>
                <c:manualLayout>
                  <c:x val="5.3820053820053802E-2"/>
                  <c:y val="1.302083333333329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B980-43E2-8DC6-08DEA5DAAB1C}"/>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15:leaderLines>
                  <c:spPr>
                    <a:ln w="9525"/>
                  </c:spPr>
                </c15:leaderLines>
              </c:ext>
            </c:extLst>
          </c:dLbls>
          <c:cat>
            <c:numRef>
              <c:f>'By Segment Overtime'!$A$3:$A$20</c:f>
              <c:numCache>
                <c:formatCode>General</c:formatCode>
                <c:ptCount val="16"/>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numCache>
            </c:numRef>
          </c:cat>
          <c:val>
            <c:numRef>
              <c:f>'By Segment Overtime'!$L$3:$L$20</c:f>
              <c:numCache>
                <c:formatCode>0</c:formatCode>
                <c:ptCount val="16"/>
                <c:pt idx="0">
                  <c:v>0</c:v>
                </c:pt>
                <c:pt idx="1">
                  <c:v>0</c:v>
                </c:pt>
                <c:pt idx="2">
                  <c:v>0</c:v>
                </c:pt>
                <c:pt idx="3">
                  <c:v>0</c:v>
                </c:pt>
                <c:pt idx="4">
                  <c:v>0</c:v>
                </c:pt>
                <c:pt idx="5">
                  <c:v>0</c:v>
                </c:pt>
                <c:pt idx="6">
                  <c:v>1</c:v>
                </c:pt>
                <c:pt idx="7">
                  <c:v>3</c:v>
                </c:pt>
                <c:pt idx="8">
                  <c:v>11</c:v>
                </c:pt>
                <c:pt idx="9">
                  <c:v>23</c:v>
                </c:pt>
                <c:pt idx="10">
                  <c:v>23</c:v>
                </c:pt>
                <c:pt idx="11">
                  <c:v>44.024444444444413</c:v>
                </c:pt>
                <c:pt idx="12">
                  <c:v>53.057777777777773</c:v>
                </c:pt>
                <c:pt idx="13">
                  <c:v>58.74111111111111</c:v>
                </c:pt>
                <c:pt idx="14">
                  <c:v>225.8111111111111</c:v>
                </c:pt>
                <c:pt idx="15">
                  <c:v>239.94463383838379</c:v>
                </c:pt>
              </c:numCache>
            </c:numRef>
          </c:val>
          <c:extLst>
            <c:ext xmlns:c16="http://schemas.microsoft.com/office/drawing/2014/chart" uri="{C3380CC4-5D6E-409C-BE32-E72D297353CC}">
              <c16:uniqueId val="{00000009-B980-43E2-8DC6-08DEA5DAAB1C}"/>
            </c:ext>
          </c:extLst>
        </c:ser>
        <c:ser>
          <c:idx val="5"/>
          <c:order val="5"/>
          <c:tx>
            <c:strRef>
              <c:f>'By Segment Overtime'!$G$2</c:f>
              <c:strCache>
                <c:ptCount val="1"/>
                <c:pt idx="0">
                  <c:v>Bioproduction and bioprocessing</c:v>
                </c:pt>
              </c:strCache>
            </c:strRef>
          </c:tx>
          <c:spPr>
            <a:solidFill>
              <a:schemeClr val="accent6">
                <a:lumMod val="60000"/>
                <a:lumOff val="40000"/>
              </a:schemeClr>
            </a:solidFill>
            <a:ln>
              <a:noFill/>
            </a:ln>
            <a:effectLst/>
          </c:spPr>
          <c:invertIfNegative val="0"/>
          <c:dLbls>
            <c:dLbl>
              <c:idx val="15"/>
              <c:layout>
                <c:manualLayout>
                  <c:x val="6.0840060840060703E-2"/>
                  <c:y val="-9.9463550062656295E-18"/>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B980-43E2-8DC6-08DEA5DAAB1C}"/>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15:leaderLines>
                  <c:spPr>
                    <a:ln w="9525"/>
                  </c:spPr>
                </c15:leaderLines>
              </c:ext>
            </c:extLst>
          </c:dLbls>
          <c:cat>
            <c:numRef>
              <c:f>'By Segment Overtime'!$A$3:$A$20</c:f>
              <c:numCache>
                <c:formatCode>General</c:formatCode>
                <c:ptCount val="16"/>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numCache>
            </c:numRef>
          </c:cat>
          <c:val>
            <c:numRef>
              <c:f>'By Segment Overtime'!$G$3:$G$20</c:f>
              <c:numCache>
                <c:formatCode>0</c:formatCode>
                <c:ptCount val="16"/>
                <c:pt idx="0">
                  <c:v>0</c:v>
                </c:pt>
                <c:pt idx="1">
                  <c:v>0</c:v>
                </c:pt>
                <c:pt idx="2">
                  <c:v>0</c:v>
                </c:pt>
                <c:pt idx="3">
                  <c:v>0</c:v>
                </c:pt>
                <c:pt idx="4">
                  <c:v>0</c:v>
                </c:pt>
                <c:pt idx="5">
                  <c:v>1</c:v>
                </c:pt>
                <c:pt idx="6">
                  <c:v>1</c:v>
                </c:pt>
                <c:pt idx="7">
                  <c:v>3.8</c:v>
                </c:pt>
                <c:pt idx="8">
                  <c:v>8.3000000000000007</c:v>
                </c:pt>
                <c:pt idx="9">
                  <c:v>8.3000000000000007</c:v>
                </c:pt>
                <c:pt idx="10">
                  <c:v>16.271428571428569</c:v>
                </c:pt>
                <c:pt idx="11">
                  <c:v>16.8047619047619</c:v>
                </c:pt>
                <c:pt idx="12">
                  <c:v>41.826984126984129</c:v>
                </c:pt>
                <c:pt idx="13">
                  <c:v>41.826984126984129</c:v>
                </c:pt>
                <c:pt idx="14">
                  <c:v>41.826984126984129</c:v>
                </c:pt>
                <c:pt idx="15">
                  <c:v>41.826984126984129</c:v>
                </c:pt>
              </c:numCache>
            </c:numRef>
          </c:val>
          <c:extLst>
            <c:ext xmlns:c16="http://schemas.microsoft.com/office/drawing/2014/chart" uri="{C3380CC4-5D6E-409C-BE32-E72D297353CC}">
              <c16:uniqueId val="{0000000B-B980-43E2-8DC6-08DEA5DAAB1C}"/>
            </c:ext>
          </c:extLst>
        </c:ser>
        <c:ser>
          <c:idx val="0"/>
          <c:order val="6"/>
          <c:tx>
            <c:strRef>
              <c:f>'By Segment Overtime'!$B$2</c:f>
              <c:strCache>
                <c:ptCount val="1"/>
                <c:pt idx="0">
                  <c:v>Agricultural or agriculture-applicable biotechnology</c:v>
                </c:pt>
              </c:strCache>
            </c:strRef>
          </c:tx>
          <c:spPr>
            <a:solidFill>
              <a:schemeClr val="accent4">
                <a:lumMod val="75000"/>
              </a:schemeClr>
            </a:solidFill>
            <a:ln>
              <a:noFill/>
            </a:ln>
            <a:effectLst/>
          </c:spPr>
          <c:invertIfNegative val="0"/>
          <c:dLbls>
            <c:dLbl>
              <c:idx val="15"/>
              <c:layout>
                <c:manualLayout>
                  <c:x val="3.5100035100034899E-2"/>
                  <c:y val="-5.208333333333330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B980-43E2-8DC6-08DEA5DAAB1C}"/>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15:leaderLines>
                  <c:spPr>
                    <a:ln w="9525"/>
                  </c:spPr>
                </c15:leaderLines>
              </c:ext>
            </c:extLst>
          </c:dLbls>
          <c:cat>
            <c:numRef>
              <c:f>'By Segment Overtime'!$A$3:$A$20</c:f>
              <c:numCache>
                <c:formatCode>General</c:formatCode>
                <c:ptCount val="16"/>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numCache>
            </c:numRef>
          </c:cat>
          <c:val>
            <c:numRef>
              <c:f>'By Segment Overtime'!$B$3:$B$20</c:f>
              <c:numCache>
                <c:formatCode>0</c:formatCode>
                <c:ptCount val="16"/>
                <c:pt idx="0">
                  <c:v>0</c:v>
                </c:pt>
                <c:pt idx="1">
                  <c:v>0</c:v>
                </c:pt>
                <c:pt idx="2">
                  <c:v>1</c:v>
                </c:pt>
                <c:pt idx="3">
                  <c:v>1</c:v>
                </c:pt>
                <c:pt idx="4">
                  <c:v>1</c:v>
                </c:pt>
                <c:pt idx="5">
                  <c:v>1</c:v>
                </c:pt>
                <c:pt idx="6">
                  <c:v>1</c:v>
                </c:pt>
                <c:pt idx="7">
                  <c:v>1</c:v>
                </c:pt>
                <c:pt idx="8">
                  <c:v>1</c:v>
                </c:pt>
                <c:pt idx="9">
                  <c:v>2</c:v>
                </c:pt>
                <c:pt idx="10">
                  <c:v>2</c:v>
                </c:pt>
                <c:pt idx="11">
                  <c:v>3</c:v>
                </c:pt>
                <c:pt idx="12">
                  <c:v>3</c:v>
                </c:pt>
                <c:pt idx="13">
                  <c:v>4</c:v>
                </c:pt>
                <c:pt idx="14">
                  <c:v>19</c:v>
                </c:pt>
                <c:pt idx="15">
                  <c:v>25.857142857142851</c:v>
                </c:pt>
              </c:numCache>
            </c:numRef>
          </c:val>
          <c:extLst>
            <c:ext xmlns:c16="http://schemas.microsoft.com/office/drawing/2014/chart" uri="{C3380CC4-5D6E-409C-BE32-E72D297353CC}">
              <c16:uniqueId val="{0000000D-B980-43E2-8DC6-08DEA5DAAB1C}"/>
            </c:ext>
          </c:extLst>
        </c:ser>
        <c:ser>
          <c:idx val="6"/>
          <c:order val="7"/>
          <c:tx>
            <c:strRef>
              <c:f>'By Segment Overtime'!$H$2</c:f>
              <c:strCache>
                <c:ptCount val="1"/>
                <c:pt idx="0">
                  <c:v>Biotech incubators/accelerators</c:v>
                </c:pt>
              </c:strCache>
            </c:strRef>
          </c:tx>
          <c:spPr>
            <a:solidFill>
              <a:schemeClr val="accent4"/>
            </a:solidFill>
            <a:ln>
              <a:noFill/>
            </a:ln>
            <a:effectLst/>
          </c:spPr>
          <c:invertIfNegative val="0"/>
          <c:dLbls>
            <c:dLbl>
              <c:idx val="15"/>
              <c:layout>
                <c:manualLayout>
                  <c:x val="-2.5740025740025901E-2"/>
                  <c:y val="-4.340277777777779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E-B980-43E2-8DC6-08DEA5DAAB1C}"/>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15:leaderLines>
                  <c:spPr>
                    <a:ln w="9525"/>
                  </c:spPr>
                </c15:leaderLines>
              </c:ext>
            </c:extLst>
          </c:dLbls>
          <c:cat>
            <c:numRef>
              <c:f>'By Segment Overtime'!$A$3:$A$20</c:f>
              <c:numCache>
                <c:formatCode>General</c:formatCode>
                <c:ptCount val="16"/>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numCache>
            </c:numRef>
          </c:cat>
          <c:val>
            <c:numRef>
              <c:f>'By Segment Overtime'!$H$3:$H$20</c:f>
              <c:numCache>
                <c:formatCode>0</c:formatCode>
                <c:ptCount val="16"/>
                <c:pt idx="0">
                  <c:v>0</c:v>
                </c:pt>
                <c:pt idx="1">
                  <c:v>0</c:v>
                </c:pt>
                <c:pt idx="2">
                  <c:v>0</c:v>
                </c:pt>
                <c:pt idx="3">
                  <c:v>0</c:v>
                </c:pt>
                <c:pt idx="4">
                  <c:v>0</c:v>
                </c:pt>
                <c:pt idx="5">
                  <c:v>0</c:v>
                </c:pt>
                <c:pt idx="6">
                  <c:v>0</c:v>
                </c:pt>
                <c:pt idx="7">
                  <c:v>0</c:v>
                </c:pt>
                <c:pt idx="8">
                  <c:v>0</c:v>
                </c:pt>
                <c:pt idx="9">
                  <c:v>0</c:v>
                </c:pt>
                <c:pt idx="10">
                  <c:v>0</c:v>
                </c:pt>
                <c:pt idx="11">
                  <c:v>0</c:v>
                </c:pt>
                <c:pt idx="12">
                  <c:v>1</c:v>
                </c:pt>
                <c:pt idx="13">
                  <c:v>1</c:v>
                </c:pt>
                <c:pt idx="14">
                  <c:v>1</c:v>
                </c:pt>
                <c:pt idx="15">
                  <c:v>6</c:v>
                </c:pt>
              </c:numCache>
            </c:numRef>
          </c:val>
          <c:extLst>
            <c:ext xmlns:c16="http://schemas.microsoft.com/office/drawing/2014/chart" uri="{C3380CC4-5D6E-409C-BE32-E72D297353CC}">
              <c16:uniqueId val="{0000000F-B980-43E2-8DC6-08DEA5DAAB1C}"/>
            </c:ext>
          </c:extLst>
        </c:ser>
        <c:dLbls>
          <c:showLegendKey val="0"/>
          <c:showVal val="0"/>
          <c:showCatName val="0"/>
          <c:showSerName val="0"/>
          <c:showPercent val="0"/>
          <c:showBubbleSize val="0"/>
        </c:dLbls>
        <c:gapWidth val="100"/>
        <c:overlap val="100"/>
        <c:axId val="652998792"/>
        <c:axId val="652999184"/>
      </c:barChart>
      <c:catAx>
        <c:axId val="652998792"/>
        <c:scaling>
          <c:orientation val="minMax"/>
        </c:scaling>
        <c:delete val="0"/>
        <c:axPos val="b"/>
        <c:numFmt formatCode="General" sourceLinked="1"/>
        <c:majorTickMark val="none"/>
        <c:minorTickMark val="none"/>
        <c:tickLblPos val="nextTo"/>
        <c:spPr>
          <a:noFill/>
          <a:ln w="6350" cap="flat" cmpd="sng" algn="ctr">
            <a:solidFill>
              <a:schemeClr val="tx1">
                <a:lumMod val="50000"/>
                <a:lumOff val="50000"/>
              </a:schemeClr>
            </a:solidFill>
            <a:round/>
          </a:ln>
          <a:effectLst/>
        </c:spPr>
        <c:txPr>
          <a:bodyPr rot="-5400000" vert="horz"/>
          <a:lstStyle/>
          <a:p>
            <a:pPr>
              <a:defRPr/>
            </a:pPr>
            <a:endParaRPr lang="en-US"/>
          </a:p>
        </c:txPr>
        <c:crossAx val="652999184"/>
        <c:crosses val="autoZero"/>
        <c:auto val="1"/>
        <c:lblAlgn val="ctr"/>
        <c:lblOffset val="100"/>
        <c:noMultiLvlLbl val="0"/>
      </c:catAx>
      <c:valAx>
        <c:axId val="652999184"/>
        <c:scaling>
          <c:orientation val="minMax"/>
          <c:max val="5000"/>
          <c:min val="0"/>
        </c:scaling>
        <c:delete val="0"/>
        <c:axPos val="l"/>
        <c:majorGridlines>
          <c:spPr>
            <a:ln w="9525">
              <a:solidFill>
                <a:schemeClr val="bg1">
                  <a:lumMod val="85000"/>
                </a:schemeClr>
              </a:solidFill>
            </a:ln>
          </c:spPr>
        </c:majorGridlines>
        <c:minorGridlines>
          <c:spPr>
            <a:ln w="9525">
              <a:solidFill>
                <a:schemeClr val="bg1">
                  <a:lumMod val="95000"/>
                </a:schemeClr>
              </a:solidFill>
            </a:ln>
          </c:spPr>
        </c:minorGridlines>
        <c:numFmt formatCode="#,##0" sourceLinked="0"/>
        <c:majorTickMark val="none"/>
        <c:minorTickMark val="none"/>
        <c:tickLblPos val="nextTo"/>
        <c:spPr>
          <a:noFill/>
          <a:ln w="6350">
            <a:solidFill>
              <a:schemeClr val="tx1">
                <a:lumMod val="50000"/>
                <a:lumOff val="50000"/>
              </a:schemeClr>
            </a:solidFill>
          </a:ln>
          <a:effectLst/>
        </c:spPr>
        <c:txPr>
          <a:bodyPr rot="-60000000" vert="horz"/>
          <a:lstStyle/>
          <a:p>
            <a:pPr>
              <a:defRPr/>
            </a:pPr>
            <a:endParaRPr lang="en-US"/>
          </a:p>
        </c:txPr>
        <c:crossAx val="652998792"/>
        <c:crosses val="autoZero"/>
        <c:crossBetween val="between"/>
        <c:minorUnit val="250"/>
      </c:valAx>
      <c:spPr>
        <a:solidFill>
          <a:sysClr val="window" lastClr="FFFFFF"/>
        </a:solidFill>
        <a:ln>
          <a:noFill/>
        </a:ln>
        <a:effectLst/>
      </c:spPr>
    </c:plotArea>
    <c:legend>
      <c:legendPos val="b"/>
      <c:layout>
        <c:manualLayout>
          <c:xMode val="edge"/>
          <c:yMode val="edge"/>
          <c:x val="9.812773847218699E-2"/>
          <c:y val="9.5139263183232292E-2"/>
          <c:w val="0.6707524123610602"/>
          <c:h val="0.45349721647894253"/>
        </c:manualLayout>
      </c:layout>
      <c:overlay val="0"/>
      <c:spPr>
        <a:solidFill>
          <a:schemeClr val="bg1"/>
        </a:solidFill>
        <a:ln>
          <a:solidFill>
            <a:schemeClr val="bg1">
              <a:lumMod val="75000"/>
            </a:schemeClr>
          </a:solidFill>
        </a:ln>
        <a:effectLst/>
      </c:spPr>
      <c:txPr>
        <a:bodyPr rot="0" vert="horz"/>
        <a:lstStyle/>
        <a:p>
          <a:pPr>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a:pPr>
      <a:endParaRPr lang="en-U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2828647713717559"/>
          <c:y val="5.8446432060070164E-2"/>
          <c:w val="0.47049535077332749"/>
          <c:h val="0.80141715295296823"/>
        </c:manualLayout>
      </c:layout>
      <c:barChart>
        <c:barDir val="col"/>
        <c:grouping val="stacked"/>
        <c:varyColors val="0"/>
        <c:ser>
          <c:idx val="0"/>
          <c:order val="0"/>
          <c:tx>
            <c:strRef>
              <c:f>Sheet1!$A$19</c:f>
              <c:strCache>
                <c:ptCount val="1"/>
                <c:pt idx="0">
                  <c:v>Health and Biotech</c:v>
                </c:pt>
              </c:strCache>
            </c:strRef>
          </c:tx>
          <c:spPr>
            <a:solidFill>
              <a:srgbClr val="C00000"/>
            </a:solidFill>
            <a:ln>
              <a:noFill/>
            </a:ln>
            <a:effectLst/>
          </c:spPr>
          <c:invertIfNegative val="0"/>
          <c:cat>
            <c:numRef>
              <c:f>Sheet1!$B$18:$D$18</c:f>
              <c:numCache>
                <c:formatCode>General</c:formatCode>
                <c:ptCount val="3"/>
                <c:pt idx="0">
                  <c:v>2016</c:v>
                </c:pt>
                <c:pt idx="1">
                  <c:v>2017</c:v>
                </c:pt>
                <c:pt idx="2">
                  <c:v>2018</c:v>
                </c:pt>
              </c:numCache>
            </c:numRef>
          </c:cat>
          <c:val>
            <c:numRef>
              <c:f>Sheet1!$B$19:$D$19</c:f>
              <c:numCache>
                <c:formatCode>General</c:formatCode>
                <c:ptCount val="3"/>
                <c:pt idx="0">
                  <c:v>0</c:v>
                </c:pt>
                <c:pt idx="1">
                  <c:v>2.5219999999999998</c:v>
                </c:pt>
                <c:pt idx="2">
                  <c:v>1.363</c:v>
                </c:pt>
              </c:numCache>
            </c:numRef>
          </c:val>
          <c:extLst>
            <c:ext xmlns:c16="http://schemas.microsoft.com/office/drawing/2014/chart" uri="{C3380CC4-5D6E-409C-BE32-E72D297353CC}">
              <c16:uniqueId val="{00000000-0875-446D-B45E-7717C8555892}"/>
            </c:ext>
          </c:extLst>
        </c:ser>
        <c:ser>
          <c:idx val="1"/>
          <c:order val="1"/>
          <c:tx>
            <c:strRef>
              <c:f>Sheet1!$A$20</c:f>
              <c:strCache>
                <c:ptCount val="1"/>
                <c:pt idx="0">
                  <c:v>Real Estate</c:v>
                </c:pt>
              </c:strCache>
            </c:strRef>
          </c:tx>
          <c:spPr>
            <a:solidFill>
              <a:schemeClr val="accent1">
                <a:lumMod val="50000"/>
              </a:schemeClr>
            </a:solidFill>
            <a:ln>
              <a:noFill/>
            </a:ln>
            <a:effectLst/>
          </c:spPr>
          <c:invertIfNegative val="0"/>
          <c:cat>
            <c:numRef>
              <c:f>Sheet1!$B$18:$D$18</c:f>
              <c:numCache>
                <c:formatCode>General</c:formatCode>
                <c:ptCount val="3"/>
                <c:pt idx="0">
                  <c:v>2016</c:v>
                </c:pt>
                <c:pt idx="1">
                  <c:v>2017</c:v>
                </c:pt>
                <c:pt idx="2">
                  <c:v>2018</c:v>
                </c:pt>
              </c:numCache>
            </c:numRef>
          </c:cat>
          <c:val>
            <c:numRef>
              <c:f>Sheet1!$B$20:$D$20</c:f>
              <c:numCache>
                <c:formatCode>General</c:formatCode>
                <c:ptCount val="3"/>
                <c:pt idx="0">
                  <c:v>17.326000000000001</c:v>
                </c:pt>
                <c:pt idx="1">
                  <c:v>10.664999999999999</c:v>
                </c:pt>
                <c:pt idx="2">
                  <c:v>0.56499999999999995</c:v>
                </c:pt>
              </c:numCache>
            </c:numRef>
          </c:val>
          <c:extLst>
            <c:ext xmlns:c16="http://schemas.microsoft.com/office/drawing/2014/chart" uri="{C3380CC4-5D6E-409C-BE32-E72D297353CC}">
              <c16:uniqueId val="{00000001-0875-446D-B45E-7717C8555892}"/>
            </c:ext>
          </c:extLst>
        </c:ser>
        <c:ser>
          <c:idx val="2"/>
          <c:order val="2"/>
          <c:tx>
            <c:strRef>
              <c:f>Sheet1!$A$21</c:f>
              <c:strCache>
                <c:ptCount val="1"/>
                <c:pt idx="0">
                  <c:v>Transport and Infrastructure</c:v>
                </c:pt>
              </c:strCache>
            </c:strRef>
          </c:tx>
          <c:spPr>
            <a:solidFill>
              <a:schemeClr val="accent1"/>
            </a:solidFill>
            <a:ln>
              <a:noFill/>
            </a:ln>
            <a:effectLst/>
          </c:spPr>
          <c:invertIfNegative val="0"/>
          <c:cat>
            <c:numRef>
              <c:f>Sheet1!$B$18:$D$18</c:f>
              <c:numCache>
                <c:formatCode>General</c:formatCode>
                <c:ptCount val="3"/>
                <c:pt idx="0">
                  <c:v>2016</c:v>
                </c:pt>
                <c:pt idx="1">
                  <c:v>2017</c:v>
                </c:pt>
                <c:pt idx="2">
                  <c:v>2018</c:v>
                </c:pt>
              </c:numCache>
            </c:numRef>
          </c:cat>
          <c:val>
            <c:numRef>
              <c:f>Sheet1!$B$21:$D$21</c:f>
              <c:numCache>
                <c:formatCode>General</c:formatCode>
                <c:ptCount val="3"/>
                <c:pt idx="0">
                  <c:v>6.0469999999999997</c:v>
                </c:pt>
                <c:pt idx="1">
                  <c:v>10.404999999999999</c:v>
                </c:pt>
                <c:pt idx="2">
                  <c:v>0</c:v>
                </c:pt>
              </c:numCache>
            </c:numRef>
          </c:val>
          <c:extLst>
            <c:ext xmlns:c16="http://schemas.microsoft.com/office/drawing/2014/chart" uri="{C3380CC4-5D6E-409C-BE32-E72D297353CC}">
              <c16:uniqueId val="{00000002-0875-446D-B45E-7717C8555892}"/>
            </c:ext>
          </c:extLst>
        </c:ser>
        <c:ser>
          <c:idx val="3"/>
          <c:order val="3"/>
          <c:tx>
            <c:strRef>
              <c:f>Sheet1!$A$22</c:f>
              <c:strCache>
                <c:ptCount val="1"/>
                <c:pt idx="0">
                  <c:v>Consumer</c:v>
                </c:pt>
              </c:strCache>
            </c:strRef>
          </c:tx>
          <c:spPr>
            <a:solidFill>
              <a:schemeClr val="accent1">
                <a:lumMod val="40000"/>
                <a:lumOff val="60000"/>
              </a:schemeClr>
            </a:solidFill>
            <a:ln>
              <a:noFill/>
            </a:ln>
            <a:effectLst/>
          </c:spPr>
          <c:invertIfNegative val="0"/>
          <c:cat>
            <c:numRef>
              <c:f>Sheet1!$B$18:$D$18</c:f>
              <c:numCache>
                <c:formatCode>General</c:formatCode>
                <c:ptCount val="3"/>
                <c:pt idx="0">
                  <c:v>2016</c:v>
                </c:pt>
                <c:pt idx="1">
                  <c:v>2017</c:v>
                </c:pt>
                <c:pt idx="2">
                  <c:v>2018</c:v>
                </c:pt>
              </c:numCache>
            </c:numRef>
          </c:cat>
          <c:val>
            <c:numRef>
              <c:f>Sheet1!$B$22:$D$22</c:f>
              <c:numCache>
                <c:formatCode>General</c:formatCode>
                <c:ptCount val="3"/>
                <c:pt idx="0">
                  <c:v>5.6509999999999998</c:v>
                </c:pt>
                <c:pt idx="1">
                  <c:v>0</c:v>
                </c:pt>
                <c:pt idx="2">
                  <c:v>0.36499999999999999</c:v>
                </c:pt>
              </c:numCache>
            </c:numRef>
          </c:val>
          <c:extLst>
            <c:ext xmlns:c16="http://schemas.microsoft.com/office/drawing/2014/chart" uri="{C3380CC4-5D6E-409C-BE32-E72D297353CC}">
              <c16:uniqueId val="{00000003-0875-446D-B45E-7717C8555892}"/>
            </c:ext>
          </c:extLst>
        </c:ser>
        <c:ser>
          <c:idx val="4"/>
          <c:order val="4"/>
          <c:tx>
            <c:strRef>
              <c:f>Sheet1!$A$23</c:f>
              <c:strCache>
                <c:ptCount val="1"/>
                <c:pt idx="0">
                  <c:v>Entertainment</c:v>
                </c:pt>
              </c:strCache>
            </c:strRef>
          </c:tx>
          <c:spPr>
            <a:solidFill>
              <a:schemeClr val="accent2">
                <a:lumMod val="60000"/>
                <a:lumOff val="40000"/>
              </a:schemeClr>
            </a:solidFill>
            <a:ln>
              <a:noFill/>
            </a:ln>
            <a:effectLst/>
          </c:spPr>
          <c:invertIfNegative val="0"/>
          <c:cat>
            <c:numRef>
              <c:f>Sheet1!$B$18:$D$18</c:f>
              <c:numCache>
                <c:formatCode>General</c:formatCode>
                <c:ptCount val="3"/>
                <c:pt idx="0">
                  <c:v>2016</c:v>
                </c:pt>
                <c:pt idx="1">
                  <c:v>2017</c:v>
                </c:pt>
                <c:pt idx="2">
                  <c:v>2018</c:v>
                </c:pt>
              </c:numCache>
            </c:numRef>
          </c:cat>
          <c:val>
            <c:numRef>
              <c:f>Sheet1!$B$23:$D$23</c:f>
              <c:numCache>
                <c:formatCode>General</c:formatCode>
                <c:ptCount val="3"/>
                <c:pt idx="0">
                  <c:v>4.78</c:v>
                </c:pt>
                <c:pt idx="1">
                  <c:v>0</c:v>
                </c:pt>
                <c:pt idx="2">
                  <c:v>0.85199999999999998</c:v>
                </c:pt>
              </c:numCache>
            </c:numRef>
          </c:val>
          <c:extLst>
            <c:ext xmlns:c16="http://schemas.microsoft.com/office/drawing/2014/chart" uri="{C3380CC4-5D6E-409C-BE32-E72D297353CC}">
              <c16:uniqueId val="{00000004-0875-446D-B45E-7717C8555892}"/>
            </c:ext>
          </c:extLst>
        </c:ser>
        <c:ser>
          <c:idx val="5"/>
          <c:order val="5"/>
          <c:tx>
            <c:strRef>
              <c:f>Sheet1!$A$24</c:f>
              <c:strCache>
                <c:ptCount val="1"/>
                <c:pt idx="0">
                  <c:v>Electronics</c:v>
                </c:pt>
              </c:strCache>
            </c:strRef>
          </c:tx>
          <c:spPr>
            <a:solidFill>
              <a:schemeClr val="accent6">
                <a:lumMod val="75000"/>
              </a:schemeClr>
            </a:solidFill>
            <a:ln>
              <a:noFill/>
            </a:ln>
            <a:effectLst/>
          </c:spPr>
          <c:invertIfNegative val="0"/>
          <c:cat>
            <c:numRef>
              <c:f>Sheet1!$B$18:$D$18</c:f>
              <c:numCache>
                <c:formatCode>General</c:formatCode>
                <c:ptCount val="3"/>
                <c:pt idx="0">
                  <c:v>2016</c:v>
                </c:pt>
                <c:pt idx="1">
                  <c:v>2017</c:v>
                </c:pt>
                <c:pt idx="2">
                  <c:v>2018</c:v>
                </c:pt>
              </c:numCache>
            </c:numRef>
          </c:cat>
          <c:val>
            <c:numRef>
              <c:f>Sheet1!$B$24:$D$24</c:f>
              <c:numCache>
                <c:formatCode>General</c:formatCode>
                <c:ptCount val="3"/>
                <c:pt idx="0">
                  <c:v>4.2439999999999998</c:v>
                </c:pt>
                <c:pt idx="1">
                  <c:v>0</c:v>
                </c:pt>
                <c:pt idx="2">
                  <c:v>0</c:v>
                </c:pt>
              </c:numCache>
            </c:numRef>
          </c:val>
          <c:extLst>
            <c:ext xmlns:c16="http://schemas.microsoft.com/office/drawing/2014/chart" uri="{C3380CC4-5D6E-409C-BE32-E72D297353CC}">
              <c16:uniqueId val="{00000005-0875-446D-B45E-7717C8555892}"/>
            </c:ext>
          </c:extLst>
        </c:ser>
        <c:ser>
          <c:idx val="6"/>
          <c:order val="6"/>
          <c:tx>
            <c:strRef>
              <c:f>Sheet1!$A$25</c:f>
              <c:strCache>
                <c:ptCount val="1"/>
                <c:pt idx="0">
                  <c:v>ICT</c:v>
                </c:pt>
              </c:strCache>
            </c:strRef>
          </c:tx>
          <c:spPr>
            <a:solidFill>
              <a:schemeClr val="accent6"/>
            </a:solidFill>
            <a:ln>
              <a:noFill/>
            </a:ln>
            <a:effectLst/>
          </c:spPr>
          <c:invertIfNegative val="0"/>
          <c:cat>
            <c:numRef>
              <c:f>Sheet1!$B$18:$D$18</c:f>
              <c:numCache>
                <c:formatCode>General</c:formatCode>
                <c:ptCount val="3"/>
                <c:pt idx="0">
                  <c:v>2016</c:v>
                </c:pt>
                <c:pt idx="1">
                  <c:v>2017</c:v>
                </c:pt>
                <c:pt idx="2">
                  <c:v>2018</c:v>
                </c:pt>
              </c:numCache>
            </c:numRef>
          </c:cat>
          <c:val>
            <c:numRef>
              <c:f>Sheet1!$B$25:$D$25</c:f>
              <c:numCache>
                <c:formatCode>General</c:formatCode>
                <c:ptCount val="3"/>
                <c:pt idx="0">
                  <c:v>3.2949999999999999</c:v>
                </c:pt>
                <c:pt idx="1">
                  <c:v>2.7330000000000001</c:v>
                </c:pt>
                <c:pt idx="2">
                  <c:v>0.27500000000000002</c:v>
                </c:pt>
              </c:numCache>
            </c:numRef>
          </c:val>
          <c:extLst>
            <c:ext xmlns:c16="http://schemas.microsoft.com/office/drawing/2014/chart" uri="{C3380CC4-5D6E-409C-BE32-E72D297353CC}">
              <c16:uniqueId val="{00000006-0875-446D-B45E-7717C8555892}"/>
            </c:ext>
          </c:extLst>
        </c:ser>
        <c:ser>
          <c:idx val="7"/>
          <c:order val="7"/>
          <c:tx>
            <c:strRef>
              <c:f>Sheet1!$A$26</c:f>
              <c:strCache>
                <c:ptCount val="1"/>
                <c:pt idx="0">
                  <c:v>Financial</c:v>
                </c:pt>
              </c:strCache>
            </c:strRef>
          </c:tx>
          <c:spPr>
            <a:solidFill>
              <a:schemeClr val="accent6">
                <a:lumMod val="40000"/>
                <a:lumOff val="60000"/>
              </a:schemeClr>
            </a:solidFill>
            <a:ln>
              <a:noFill/>
            </a:ln>
            <a:effectLst/>
          </c:spPr>
          <c:invertIfNegative val="0"/>
          <c:cat>
            <c:numRef>
              <c:f>Sheet1!$B$18:$D$18</c:f>
              <c:numCache>
                <c:formatCode>General</c:formatCode>
                <c:ptCount val="3"/>
                <c:pt idx="0">
                  <c:v>2016</c:v>
                </c:pt>
                <c:pt idx="1">
                  <c:v>2017</c:v>
                </c:pt>
                <c:pt idx="2">
                  <c:v>2018</c:v>
                </c:pt>
              </c:numCache>
            </c:numRef>
          </c:cat>
          <c:val>
            <c:numRef>
              <c:f>Sheet1!$B$26:$D$26</c:f>
              <c:numCache>
                <c:formatCode>General</c:formatCode>
                <c:ptCount val="3"/>
                <c:pt idx="0">
                  <c:v>1.925</c:v>
                </c:pt>
                <c:pt idx="1">
                  <c:v>1.3240000000000001</c:v>
                </c:pt>
                <c:pt idx="2">
                  <c:v>0</c:v>
                </c:pt>
              </c:numCache>
            </c:numRef>
          </c:val>
          <c:extLst>
            <c:ext xmlns:c16="http://schemas.microsoft.com/office/drawing/2014/chart" uri="{C3380CC4-5D6E-409C-BE32-E72D297353CC}">
              <c16:uniqueId val="{00000007-0875-446D-B45E-7717C8555892}"/>
            </c:ext>
          </c:extLst>
        </c:ser>
        <c:ser>
          <c:idx val="11"/>
          <c:order val="8"/>
          <c:tx>
            <c:strRef>
              <c:f>Sheet1!$A$27</c:f>
              <c:strCache>
                <c:ptCount val="1"/>
                <c:pt idx="0">
                  <c:v>All Others</c:v>
                </c:pt>
              </c:strCache>
            </c:strRef>
          </c:tx>
          <c:spPr>
            <a:solidFill>
              <a:schemeClr val="bg1">
                <a:lumMod val="65000"/>
              </a:schemeClr>
            </a:solidFill>
            <a:ln>
              <a:noFill/>
            </a:ln>
            <a:effectLst/>
          </c:spPr>
          <c:invertIfNegative val="0"/>
          <c:cat>
            <c:numRef>
              <c:f>Sheet1!$B$18:$D$18</c:f>
              <c:numCache>
                <c:formatCode>General</c:formatCode>
                <c:ptCount val="3"/>
                <c:pt idx="0">
                  <c:v>2016</c:v>
                </c:pt>
                <c:pt idx="1">
                  <c:v>2017</c:v>
                </c:pt>
                <c:pt idx="2">
                  <c:v>2018</c:v>
                </c:pt>
              </c:numCache>
            </c:numRef>
          </c:cat>
          <c:val>
            <c:numRef>
              <c:f>Sheet1!$B$27:$D$27</c:f>
              <c:numCache>
                <c:formatCode>General</c:formatCode>
                <c:ptCount val="3"/>
                <c:pt idx="0">
                  <c:v>2.9569999999999999</c:v>
                </c:pt>
                <c:pt idx="1">
                  <c:v>1.665</c:v>
                </c:pt>
                <c:pt idx="2">
                  <c:v>1.413</c:v>
                </c:pt>
              </c:numCache>
            </c:numRef>
          </c:val>
          <c:extLst>
            <c:ext xmlns:c16="http://schemas.microsoft.com/office/drawing/2014/chart" uri="{C3380CC4-5D6E-409C-BE32-E72D297353CC}">
              <c16:uniqueId val="{00000008-0875-446D-B45E-7717C8555892}"/>
            </c:ext>
          </c:extLst>
        </c:ser>
        <c:dLbls>
          <c:showLegendKey val="0"/>
          <c:showVal val="0"/>
          <c:showCatName val="0"/>
          <c:showSerName val="0"/>
          <c:showPercent val="0"/>
          <c:showBubbleSize val="0"/>
        </c:dLbls>
        <c:gapWidth val="75"/>
        <c:overlap val="100"/>
        <c:axId val="446832424"/>
        <c:axId val="446832752"/>
      </c:barChart>
      <c:catAx>
        <c:axId val="4468324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46832752"/>
        <c:crosses val="autoZero"/>
        <c:auto val="1"/>
        <c:lblAlgn val="ctr"/>
        <c:lblOffset val="100"/>
        <c:noMultiLvlLbl val="0"/>
      </c:catAx>
      <c:valAx>
        <c:axId val="44683275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a:t>Chinese FDI in U.S. ($ billion)</a:t>
                </a:r>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46832424"/>
        <c:crosses val="autoZero"/>
        <c:crossBetween val="between"/>
      </c:valAx>
      <c:spPr>
        <a:solidFill>
          <a:sysClr val="window" lastClr="FFFFFF"/>
        </a:solidFill>
        <a:ln>
          <a:noFill/>
        </a:ln>
        <a:effectLst/>
      </c:spPr>
    </c:plotArea>
    <c:legend>
      <c:legendPos val="r"/>
      <c:layout>
        <c:manualLayout>
          <c:xMode val="edge"/>
          <c:yMode val="edge"/>
          <c:x val="0.59970207362033279"/>
          <c:y val="5.3340988626421698E-2"/>
          <c:w val="0.38657570233591992"/>
          <c:h val="0.84122348784071899"/>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pPr>
      <a:endParaRPr lang="en-US"/>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r>
              <a:rPr lang="en-US"/>
              <a:t>Chinese Students in the US, 2015-2016 </a:t>
            </a:r>
          </a:p>
        </c:rich>
      </c:tx>
      <c:overlay val="0"/>
      <c:spPr>
        <a:noFill/>
        <a:ln>
          <a:noFill/>
        </a:ln>
        <a:effectLst/>
      </c:spPr>
      <c:txPr>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22361111111111101"/>
          <c:y val="0.12619498590379707"/>
          <c:w val="0.52960814455298477"/>
          <c:h val="0.84740272238162495"/>
        </c:manualLayout>
      </c:layout>
      <c:pieChart>
        <c:varyColors val="1"/>
        <c:ser>
          <c:idx val="0"/>
          <c:order val="0"/>
          <c:dPt>
            <c:idx val="0"/>
            <c:bubble3D val="0"/>
            <c:spPr>
              <a:solidFill>
                <a:schemeClr val="accent1">
                  <a:lumMod val="50000"/>
                </a:schemeClr>
              </a:solidFill>
              <a:ln w="19050">
                <a:solidFill>
                  <a:schemeClr val="lt1"/>
                </a:solidFill>
              </a:ln>
              <a:effectLst/>
            </c:spPr>
            <c:extLst>
              <c:ext xmlns:c16="http://schemas.microsoft.com/office/drawing/2014/chart" uri="{C3380CC4-5D6E-409C-BE32-E72D297353CC}">
                <c16:uniqueId val="{00000001-7796-40AF-A753-7BA666CBE0F6}"/>
              </c:ext>
            </c:extLst>
          </c:dPt>
          <c:dPt>
            <c:idx val="1"/>
            <c:bubble3D val="0"/>
            <c:spPr>
              <a:solidFill>
                <a:schemeClr val="accent1"/>
              </a:solidFill>
              <a:ln w="19050">
                <a:solidFill>
                  <a:schemeClr val="lt1"/>
                </a:solidFill>
              </a:ln>
              <a:effectLst/>
            </c:spPr>
            <c:extLst>
              <c:ext xmlns:c16="http://schemas.microsoft.com/office/drawing/2014/chart" uri="{C3380CC4-5D6E-409C-BE32-E72D297353CC}">
                <c16:uniqueId val="{00000003-7796-40AF-A753-7BA666CBE0F6}"/>
              </c:ext>
            </c:extLst>
          </c:dPt>
          <c:dPt>
            <c:idx val="2"/>
            <c:bubble3D val="0"/>
            <c:spPr>
              <a:solidFill>
                <a:schemeClr val="accent1">
                  <a:lumMod val="60000"/>
                  <a:lumOff val="40000"/>
                </a:schemeClr>
              </a:solidFill>
              <a:ln w="19050">
                <a:solidFill>
                  <a:schemeClr val="lt1"/>
                </a:solidFill>
              </a:ln>
              <a:effectLst/>
            </c:spPr>
            <c:extLst>
              <c:ext xmlns:c16="http://schemas.microsoft.com/office/drawing/2014/chart" uri="{C3380CC4-5D6E-409C-BE32-E72D297353CC}">
                <c16:uniqueId val="{00000005-7796-40AF-A753-7BA666CBE0F6}"/>
              </c:ext>
            </c:extLst>
          </c:dPt>
          <c:dPt>
            <c:idx val="3"/>
            <c:bubble3D val="0"/>
            <c:spPr>
              <a:solidFill>
                <a:schemeClr val="accent2">
                  <a:lumMod val="60000"/>
                  <a:lumOff val="40000"/>
                </a:schemeClr>
              </a:solidFill>
              <a:ln w="19050">
                <a:solidFill>
                  <a:schemeClr val="lt1"/>
                </a:solidFill>
              </a:ln>
              <a:effectLst/>
            </c:spPr>
            <c:extLst>
              <c:ext xmlns:c16="http://schemas.microsoft.com/office/drawing/2014/chart" uri="{C3380CC4-5D6E-409C-BE32-E72D297353CC}">
                <c16:uniqueId val="{00000007-7796-40AF-A753-7BA666CBE0F6}"/>
              </c:ext>
            </c:extLst>
          </c:dPt>
          <c:dLbls>
            <c:dLbl>
              <c:idx val="0"/>
              <c:layout>
                <c:manualLayout>
                  <c:x val="1.3573815621969999E-2"/>
                  <c:y val="7.3167878959076296E-2"/>
                </c:manualLayout>
              </c:layout>
              <c:dLblPos val="bestFi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1-7796-40AF-A753-7BA666CBE0F6}"/>
                </c:ext>
              </c:extLst>
            </c:dLbl>
            <c:dLbl>
              <c:idx val="1"/>
              <c:layout>
                <c:manualLayout>
                  <c:x val="-9.0405672491150092E-3"/>
                  <c:y val="-5.5984075421065697E-2"/>
                </c:manualLayout>
              </c:layout>
              <c:dLblPos val="bestFi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3-7796-40AF-A753-7BA666CBE0F6}"/>
                </c:ext>
              </c:extLst>
            </c:dLbl>
            <c:dLbl>
              <c:idx val="2"/>
              <c:layout>
                <c:manualLayout>
                  <c:x val="4.9960104986876641E-2"/>
                  <c:y val="-9.397912872133804E-3"/>
                </c:manualLayout>
              </c:layout>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0.23328320209973755"/>
                      <c:h val="0.21568751792713406"/>
                    </c:manualLayout>
                  </c15:layout>
                </c:ext>
                <c:ext xmlns:c16="http://schemas.microsoft.com/office/drawing/2014/chart" uri="{C3380CC4-5D6E-409C-BE32-E72D297353CC}">
                  <c16:uniqueId val="{00000005-7796-40AF-A753-7BA666CBE0F6}"/>
                </c:ext>
              </c:extLst>
            </c:dLbl>
            <c:dLbl>
              <c:idx val="3"/>
              <c:layout>
                <c:manualLayout>
                  <c:x val="0.229693962978747"/>
                  <c:y val="-9.0101867871897195E-2"/>
                </c:manualLayout>
              </c:layout>
              <c:dLblPos val="bestFi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7-7796-40AF-A753-7BA666CBE0F6}"/>
                </c:ext>
              </c:extLst>
            </c:dLbl>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eparator>
</c:separator>
            <c:showLeaderLines val="0"/>
            <c:extLst>
              <c:ext xmlns:c15="http://schemas.microsoft.com/office/drawing/2012/chart" uri="{CE6537A1-D6FC-4f65-9D91-7224C49458BB}"/>
            </c:extLst>
          </c:dLbls>
          <c:cat>
            <c:strRef>
              <c:f>('2'!$F$35,'2'!$K$35,'2'!$L$35,'2'!$P$35)</c:f>
              <c:strCache>
                <c:ptCount val="4"/>
                <c:pt idx="0">
                  <c:v>Engineering</c:v>
                </c:pt>
                <c:pt idx="1">
                  <c:v>Math and Computer Science</c:v>
                </c:pt>
                <c:pt idx="2">
                  <c:v>Physical and Life Sciences</c:v>
                </c:pt>
                <c:pt idx="3">
                  <c:v>Non-STEM</c:v>
                </c:pt>
              </c:strCache>
            </c:strRef>
          </c:cat>
          <c:val>
            <c:numRef>
              <c:f>('2'!$F$39,'2'!$K$39,'2'!$L$39,'2'!$P$39)</c:f>
              <c:numCache>
                <c:formatCode>0.0</c:formatCode>
                <c:ptCount val="4"/>
                <c:pt idx="0">
                  <c:v>0.19</c:v>
                </c:pt>
                <c:pt idx="1">
                  <c:v>0.17199999999999999</c:v>
                </c:pt>
                <c:pt idx="2">
                  <c:v>8.4000000000000005E-2</c:v>
                </c:pt>
                <c:pt idx="3">
                  <c:v>0.55500000000000005</c:v>
                </c:pt>
              </c:numCache>
            </c:numRef>
          </c:val>
          <c:extLst>
            <c:ext xmlns:c16="http://schemas.microsoft.com/office/drawing/2014/chart" uri="{C3380CC4-5D6E-409C-BE32-E72D297353CC}">
              <c16:uniqueId val="{00000008-7796-40AF-A753-7BA666CBE0F6}"/>
            </c:ext>
          </c:extLst>
        </c:ser>
        <c:dLbls>
          <c:dLblPos val="bestFit"/>
          <c:showLegendKey val="0"/>
          <c:showVal val="1"/>
          <c:showCatName val="0"/>
          <c:showSerName val="0"/>
          <c:showPercent val="0"/>
          <c:showBubbleSize val="0"/>
          <c:showLeaderLines val="0"/>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a:pPr>
      <a:endParaRPr lang="en-US"/>
    </a:p>
  </c:txPr>
  <c:externalData r:id="rId4">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260" b="0" i="0" u="none" strike="noStrike" kern="1200" spc="0" baseline="0">
                <a:solidFill>
                  <a:schemeClr val="tx1">
                    <a:lumMod val="65000"/>
                    <a:lumOff val="35000"/>
                  </a:schemeClr>
                </a:solidFill>
                <a:latin typeface="+mn-lt"/>
                <a:ea typeface="+mn-ea"/>
                <a:cs typeface="+mn-cs"/>
              </a:defRPr>
            </a:pPr>
            <a:r>
              <a:rPr lang="en-US"/>
              <a:t>Stay Rates for Science and Engineering Doctorates</a:t>
            </a:r>
          </a:p>
        </c:rich>
      </c:tx>
      <c:layout>
        <c:manualLayout>
          <c:xMode val="edge"/>
          <c:yMode val="edge"/>
          <c:x val="0.12655282140021909"/>
          <c:y val="1.066703847315203E-2"/>
        </c:manualLayout>
      </c:layout>
      <c:overlay val="0"/>
      <c:spPr>
        <a:noFill/>
        <a:ln>
          <a:noFill/>
        </a:ln>
        <a:effectLst/>
      </c:spPr>
      <c:txPr>
        <a:bodyPr rot="0" spcFirstLastPara="1" vertOverflow="ellipsis" vert="horz" wrap="square" anchor="ctr" anchorCtr="1"/>
        <a:lstStyle/>
        <a:p>
          <a:pPr>
            <a:defRPr sz="126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6.5873697605981094E-2"/>
          <c:y val="9.0891665734707236E-2"/>
          <c:w val="0.916537620297463"/>
          <c:h val="0.76643558792010724"/>
        </c:manualLayout>
      </c:layout>
      <c:barChart>
        <c:barDir val="col"/>
        <c:grouping val="clustered"/>
        <c:varyColors val="0"/>
        <c:ser>
          <c:idx val="0"/>
          <c:order val="0"/>
          <c:tx>
            <c:strRef>
              <c:f>'NSF-Intent to stay'!$W$4</c:f>
              <c:strCache>
                <c:ptCount val="1"/>
                <c:pt idx="0">
                  <c:v>5-year stay rate (%)</c:v>
                </c:pt>
              </c:strCache>
            </c:strRef>
          </c:tx>
          <c:spPr>
            <a:solidFill>
              <a:schemeClr val="accent1">
                <a:lumMod val="50000"/>
              </a:schemeClr>
            </a:solidFill>
            <a:ln>
              <a:noFill/>
            </a:ln>
            <a:effectLst/>
          </c:spPr>
          <c:invertIfNegative val="0"/>
          <c:cat>
            <c:strRef>
              <c:f>'NSF-Intent to stay'!$U$5:$U$11</c:f>
              <c:strCache>
                <c:ptCount val="7"/>
                <c:pt idx="0">
                  <c:v>All Countries</c:v>
                </c:pt>
                <c:pt idx="1">
                  <c:v>China</c:v>
                </c:pt>
                <c:pt idx="2">
                  <c:v>India</c:v>
                </c:pt>
                <c:pt idx="3">
                  <c:v>South Korea</c:v>
                </c:pt>
                <c:pt idx="4">
                  <c:v>West Asia</c:v>
                </c:pt>
                <c:pt idx="5">
                  <c:v>Europe</c:v>
                </c:pt>
                <c:pt idx="6">
                  <c:v>North and South America</c:v>
                </c:pt>
              </c:strCache>
            </c:strRef>
          </c:cat>
          <c:val>
            <c:numRef>
              <c:f>'NSF-Intent to stay'!$W$5:$W$11</c:f>
              <c:numCache>
                <c:formatCode>General</c:formatCode>
                <c:ptCount val="7"/>
                <c:pt idx="0">
                  <c:v>70</c:v>
                </c:pt>
                <c:pt idx="1">
                  <c:v>85</c:v>
                </c:pt>
                <c:pt idx="2">
                  <c:v>83</c:v>
                </c:pt>
                <c:pt idx="3">
                  <c:v>66</c:v>
                </c:pt>
                <c:pt idx="4">
                  <c:v>61</c:v>
                </c:pt>
                <c:pt idx="5">
                  <c:v>64</c:v>
                </c:pt>
                <c:pt idx="6">
                  <c:v>53</c:v>
                </c:pt>
              </c:numCache>
            </c:numRef>
          </c:val>
          <c:extLst>
            <c:ext xmlns:c16="http://schemas.microsoft.com/office/drawing/2014/chart" uri="{C3380CC4-5D6E-409C-BE32-E72D297353CC}">
              <c16:uniqueId val="{00000000-405D-4C0D-BE98-EB892CCA808D}"/>
            </c:ext>
          </c:extLst>
        </c:ser>
        <c:ser>
          <c:idx val="1"/>
          <c:order val="1"/>
          <c:tx>
            <c:strRef>
              <c:f>'NSF-Intent to stay'!$Y$4</c:f>
              <c:strCache>
                <c:ptCount val="1"/>
                <c:pt idx="0">
                  <c:v>10-year stay rate (%)</c:v>
                </c:pt>
              </c:strCache>
            </c:strRef>
          </c:tx>
          <c:spPr>
            <a:solidFill>
              <a:schemeClr val="accent1">
                <a:lumMod val="60000"/>
                <a:lumOff val="40000"/>
              </a:schemeClr>
            </a:solidFill>
            <a:ln>
              <a:noFill/>
            </a:ln>
            <a:effectLst/>
          </c:spPr>
          <c:invertIfNegative val="0"/>
          <c:cat>
            <c:strRef>
              <c:f>'NSF-Intent to stay'!$U$5:$U$11</c:f>
              <c:strCache>
                <c:ptCount val="7"/>
                <c:pt idx="0">
                  <c:v>All Countries</c:v>
                </c:pt>
                <c:pt idx="1">
                  <c:v>China</c:v>
                </c:pt>
                <c:pt idx="2">
                  <c:v>India</c:v>
                </c:pt>
                <c:pt idx="3">
                  <c:v>South Korea</c:v>
                </c:pt>
                <c:pt idx="4">
                  <c:v>West Asia</c:v>
                </c:pt>
                <c:pt idx="5">
                  <c:v>Europe</c:v>
                </c:pt>
                <c:pt idx="6">
                  <c:v>North and South America</c:v>
                </c:pt>
              </c:strCache>
            </c:strRef>
          </c:cat>
          <c:val>
            <c:numRef>
              <c:f>'NSF-Intent to stay'!$Y$5:$Y$11</c:f>
              <c:numCache>
                <c:formatCode>0</c:formatCode>
                <c:ptCount val="7"/>
                <c:pt idx="0">
                  <c:v>70</c:v>
                </c:pt>
                <c:pt idx="1">
                  <c:v>90</c:v>
                </c:pt>
                <c:pt idx="2">
                  <c:v>85</c:v>
                </c:pt>
                <c:pt idx="3">
                  <c:v>56</c:v>
                </c:pt>
                <c:pt idx="4">
                  <c:v>56</c:v>
                </c:pt>
                <c:pt idx="5">
                  <c:v>65</c:v>
                </c:pt>
                <c:pt idx="6">
                  <c:v>50</c:v>
                </c:pt>
              </c:numCache>
            </c:numRef>
          </c:val>
          <c:extLst>
            <c:ext xmlns:c16="http://schemas.microsoft.com/office/drawing/2014/chart" uri="{C3380CC4-5D6E-409C-BE32-E72D297353CC}">
              <c16:uniqueId val="{00000001-405D-4C0D-BE98-EB892CCA808D}"/>
            </c:ext>
          </c:extLst>
        </c:ser>
        <c:dLbls>
          <c:showLegendKey val="0"/>
          <c:showVal val="0"/>
          <c:showCatName val="0"/>
          <c:showSerName val="0"/>
          <c:showPercent val="0"/>
          <c:showBubbleSize val="0"/>
        </c:dLbls>
        <c:gapWidth val="219"/>
        <c:overlap val="-27"/>
        <c:axId val="902103200"/>
        <c:axId val="902103592"/>
      </c:barChart>
      <c:catAx>
        <c:axId val="902103200"/>
        <c:scaling>
          <c:orientation val="minMax"/>
        </c:scaling>
        <c:delete val="0"/>
        <c:axPos val="b"/>
        <c:numFmt formatCode="General" sourceLinked="1"/>
        <c:majorTickMark val="none"/>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902103592"/>
        <c:crosses val="autoZero"/>
        <c:auto val="1"/>
        <c:lblAlgn val="ctr"/>
        <c:lblOffset val="100"/>
        <c:noMultiLvlLbl val="0"/>
      </c:catAx>
      <c:valAx>
        <c:axId val="902103592"/>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General" sourceLinked="1"/>
        <c:majorTickMark val="none"/>
        <c:minorTickMark val="none"/>
        <c:tickLblPos val="nextTo"/>
        <c:spPr>
          <a:noFill/>
          <a:ln>
            <a:solidFill>
              <a:schemeClr val="tx1">
                <a:lumMod val="50000"/>
                <a:lumOff val="50000"/>
              </a:schemeClr>
            </a:solid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902103200"/>
        <c:crosses val="autoZero"/>
        <c:crossBetween val="between"/>
        <c:minorUnit val="5"/>
      </c:valAx>
      <c:spPr>
        <a:solidFill>
          <a:sysClr val="window" lastClr="FFFFFF"/>
        </a:solidFill>
        <a:ln>
          <a:noFill/>
        </a:ln>
        <a:effectLst/>
      </c:spPr>
    </c:plotArea>
    <c:legend>
      <c:legendPos val="r"/>
      <c:layout>
        <c:manualLayout>
          <c:xMode val="edge"/>
          <c:yMode val="edge"/>
          <c:x val="0.62863815477134388"/>
          <c:y val="0.13391739118547683"/>
          <c:w val="0.30354239119041027"/>
          <c:h val="0.114514982502187"/>
        </c:manualLayout>
      </c:layout>
      <c:overlay val="0"/>
      <c:spPr>
        <a:solidFill>
          <a:schemeClr val="bg1"/>
        </a:solidFill>
        <a:ln>
          <a:solidFill>
            <a:schemeClr val="bg1">
              <a:lumMod val="75000"/>
            </a:schemeClr>
          </a:solid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050"/>
      </a:pPr>
      <a:endParaRPr lang="en-US"/>
    </a:p>
  </c:txPr>
  <c:externalData r:id="rId4">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0" i="0" u="none" strike="noStrike" kern="1200" spc="0" baseline="0">
                <a:solidFill>
                  <a:schemeClr val="tx1">
                    <a:lumMod val="65000"/>
                    <a:lumOff val="35000"/>
                  </a:schemeClr>
                </a:solidFill>
                <a:latin typeface="Calibri" panose="020F0502020204030204" pitchFamily="34" charset="0"/>
                <a:ea typeface="+mn-ea"/>
                <a:cs typeface="Calibri" panose="020F0502020204030204" pitchFamily="34" charset="0"/>
              </a:defRPr>
            </a:pPr>
            <a:r>
              <a:rPr lang="en-US" dirty="0"/>
              <a:t>Chinese Investment in U.S. Companies (USD million)</a:t>
            </a:r>
          </a:p>
        </c:rich>
      </c:tx>
      <c:overlay val="0"/>
      <c:spPr>
        <a:noFill/>
        <a:ln>
          <a:noFill/>
        </a:ln>
        <a:effectLst/>
      </c:spPr>
      <c:txPr>
        <a:bodyPr rot="0" spcFirstLastPara="1" vertOverflow="ellipsis" vert="horz" wrap="square" anchor="ctr" anchorCtr="1"/>
        <a:lstStyle/>
        <a:p>
          <a:pPr>
            <a:defRPr sz="1440" b="0" i="0" u="none" strike="noStrike" kern="1200" spc="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n-US"/>
        </a:p>
      </c:txPr>
    </c:title>
    <c:autoTitleDeleted val="0"/>
    <c:plotArea>
      <c:layout/>
      <c:barChart>
        <c:barDir val="col"/>
        <c:grouping val="stacked"/>
        <c:varyColors val="0"/>
        <c:ser>
          <c:idx val="0"/>
          <c:order val="0"/>
          <c:tx>
            <c:strRef>
              <c:f>Sheet1!$B$1</c:f>
              <c:strCache>
                <c:ptCount val="1"/>
                <c:pt idx="0">
                  <c:v>Genomics</c:v>
                </c:pt>
              </c:strCache>
            </c:strRef>
          </c:tx>
          <c:spPr>
            <a:solidFill>
              <a:schemeClr val="accent2">
                <a:lumMod val="75000"/>
              </a:schemeClr>
            </a:solidFill>
            <a:ln>
              <a:noFill/>
            </a:ln>
            <a:effectLst/>
          </c:spPr>
          <c:invertIfNegative val="0"/>
          <c:cat>
            <c:numRef>
              <c:f>Sheet1!$A$2:$A$19</c:f>
              <c:numCache>
                <c:formatCode>General</c:formatCode>
                <c:ptCount val="18"/>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numCache>
            </c:numRef>
          </c:cat>
          <c:val>
            <c:numRef>
              <c:f>Sheet1!$B$2:$B$19</c:f>
              <c:numCache>
                <c:formatCode>General</c:formatCode>
                <c:ptCount val="18"/>
                <c:pt idx="0">
                  <c:v>0</c:v>
                </c:pt>
                <c:pt idx="1">
                  <c:v>0</c:v>
                </c:pt>
                <c:pt idx="2">
                  <c:v>0</c:v>
                </c:pt>
                <c:pt idx="3">
                  <c:v>0</c:v>
                </c:pt>
                <c:pt idx="4">
                  <c:v>0</c:v>
                </c:pt>
                <c:pt idx="5">
                  <c:v>0</c:v>
                </c:pt>
                <c:pt idx="6">
                  <c:v>0</c:v>
                </c:pt>
                <c:pt idx="7">
                  <c:v>0</c:v>
                </c:pt>
                <c:pt idx="8">
                  <c:v>0</c:v>
                </c:pt>
                <c:pt idx="9">
                  <c:v>0</c:v>
                </c:pt>
                <c:pt idx="10">
                  <c:v>12</c:v>
                </c:pt>
                <c:pt idx="11">
                  <c:v>0</c:v>
                </c:pt>
                <c:pt idx="12">
                  <c:v>0</c:v>
                </c:pt>
                <c:pt idx="13">
                  <c:v>138</c:v>
                </c:pt>
                <c:pt idx="14">
                  <c:v>11</c:v>
                </c:pt>
                <c:pt idx="15">
                  <c:v>110</c:v>
                </c:pt>
                <c:pt idx="16">
                  <c:v>45</c:v>
                </c:pt>
                <c:pt idx="17">
                  <c:v>211</c:v>
                </c:pt>
              </c:numCache>
            </c:numRef>
          </c:val>
          <c:extLst>
            <c:ext xmlns:c16="http://schemas.microsoft.com/office/drawing/2014/chart" uri="{C3380CC4-5D6E-409C-BE32-E72D297353CC}">
              <c16:uniqueId val="{00000000-3851-4DF0-82FC-7554C34610BD}"/>
            </c:ext>
          </c:extLst>
        </c:ser>
        <c:ser>
          <c:idx val="1"/>
          <c:order val="1"/>
          <c:tx>
            <c:strRef>
              <c:f>Sheet1!$C$1</c:f>
              <c:strCache>
                <c:ptCount val="1"/>
                <c:pt idx="0">
                  <c:v>Molecular Diagnostics and Precision Medicine</c:v>
                </c:pt>
              </c:strCache>
            </c:strRef>
          </c:tx>
          <c:spPr>
            <a:solidFill>
              <a:schemeClr val="accent2">
                <a:lumMod val="60000"/>
                <a:lumOff val="40000"/>
              </a:schemeClr>
            </a:solidFill>
            <a:ln>
              <a:noFill/>
            </a:ln>
            <a:effectLst/>
          </c:spPr>
          <c:invertIfNegative val="0"/>
          <c:cat>
            <c:numRef>
              <c:f>Sheet1!$A$2:$A$19</c:f>
              <c:numCache>
                <c:formatCode>General</c:formatCode>
                <c:ptCount val="18"/>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numCache>
            </c:numRef>
          </c:cat>
          <c:val>
            <c:numRef>
              <c:f>Sheet1!$C$2:$C$19</c:f>
              <c:numCache>
                <c:formatCode>General</c:formatCode>
                <c:ptCount val="18"/>
                <c:pt idx="0">
                  <c:v>0</c:v>
                </c:pt>
                <c:pt idx="1">
                  <c:v>0</c:v>
                </c:pt>
                <c:pt idx="2">
                  <c:v>0</c:v>
                </c:pt>
                <c:pt idx="3">
                  <c:v>0</c:v>
                </c:pt>
                <c:pt idx="4">
                  <c:v>0</c:v>
                </c:pt>
                <c:pt idx="5">
                  <c:v>0</c:v>
                </c:pt>
                <c:pt idx="6">
                  <c:v>0</c:v>
                </c:pt>
                <c:pt idx="7">
                  <c:v>0</c:v>
                </c:pt>
                <c:pt idx="8">
                  <c:v>0</c:v>
                </c:pt>
                <c:pt idx="9">
                  <c:v>0</c:v>
                </c:pt>
                <c:pt idx="10">
                  <c:v>0</c:v>
                </c:pt>
                <c:pt idx="11">
                  <c:v>0</c:v>
                </c:pt>
                <c:pt idx="12">
                  <c:v>4</c:v>
                </c:pt>
                <c:pt idx="13">
                  <c:v>5</c:v>
                </c:pt>
                <c:pt idx="14">
                  <c:v>4</c:v>
                </c:pt>
                <c:pt idx="15">
                  <c:v>46</c:v>
                </c:pt>
                <c:pt idx="16">
                  <c:v>60</c:v>
                </c:pt>
                <c:pt idx="17">
                  <c:v>193</c:v>
                </c:pt>
              </c:numCache>
            </c:numRef>
          </c:val>
          <c:extLst>
            <c:ext xmlns:c16="http://schemas.microsoft.com/office/drawing/2014/chart" uri="{C3380CC4-5D6E-409C-BE32-E72D297353CC}">
              <c16:uniqueId val="{00000001-3851-4DF0-82FC-7554C34610BD}"/>
            </c:ext>
          </c:extLst>
        </c:ser>
        <c:dLbls>
          <c:showLegendKey val="0"/>
          <c:showVal val="0"/>
          <c:showCatName val="0"/>
          <c:showSerName val="0"/>
          <c:showPercent val="0"/>
          <c:showBubbleSize val="0"/>
        </c:dLbls>
        <c:gapWidth val="100"/>
        <c:overlap val="100"/>
        <c:axId val="225999176"/>
        <c:axId val="226000816"/>
      </c:barChart>
      <c:catAx>
        <c:axId val="2259991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n-US"/>
          </a:p>
        </c:txPr>
        <c:crossAx val="226000816"/>
        <c:crosses val="autoZero"/>
        <c:auto val="1"/>
        <c:lblAlgn val="ctr"/>
        <c:lblOffset val="100"/>
        <c:noMultiLvlLbl val="0"/>
      </c:catAx>
      <c:valAx>
        <c:axId val="2260008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n-US"/>
          </a:p>
        </c:txPr>
        <c:crossAx val="225999176"/>
        <c:crosses val="autoZero"/>
        <c:crossBetween val="between"/>
      </c:valAx>
      <c:spPr>
        <a:solidFill>
          <a:schemeClr val="bg1"/>
        </a:solid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latin typeface="Calibri" panose="020F0502020204030204" pitchFamily="34" charset="0"/>
          <a:cs typeface="Calibri" panose="020F0502020204030204"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643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6434"/>
          </a:xfrm>
          <a:prstGeom prst="rect">
            <a:avLst/>
          </a:prstGeom>
        </p:spPr>
        <p:txBody>
          <a:bodyPr vert="horz" lIns="91440" tIns="45720" rIns="91440" bIns="45720" rtlCol="0"/>
          <a:lstStyle>
            <a:lvl1pPr algn="r">
              <a:defRPr sz="1200"/>
            </a:lvl1pPr>
          </a:lstStyle>
          <a:p>
            <a:endParaRPr lang="en-US"/>
          </a:p>
        </p:txBody>
      </p:sp>
      <p:sp>
        <p:nvSpPr>
          <p:cNvPr id="4" name="Footer Placeholder 3"/>
          <p:cNvSpPr>
            <a:spLocks noGrp="1"/>
          </p:cNvSpPr>
          <p:nvPr>
            <p:ph type="ftr" sz="quarter" idx="2"/>
          </p:nvPr>
        </p:nvSpPr>
        <p:spPr>
          <a:xfrm>
            <a:off x="0" y="8829967"/>
            <a:ext cx="2971800" cy="46643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967"/>
            <a:ext cx="2971800" cy="466433"/>
          </a:xfrm>
          <a:prstGeom prst="rect">
            <a:avLst/>
          </a:prstGeom>
        </p:spPr>
        <p:txBody>
          <a:bodyPr vert="horz" lIns="91440" tIns="45720" rIns="91440" bIns="45720" rtlCol="0" anchor="b"/>
          <a:lstStyle>
            <a:lvl1pPr algn="r">
              <a:defRPr sz="1200"/>
            </a:lvl1pPr>
          </a:lstStyle>
          <a:p>
            <a:fld id="{4854F4AC-583D-46E2-9EE5-53A53369DD89}" type="slidenum">
              <a:rPr lang="en-US" smtClean="0"/>
              <a:t>‹#›</a:t>
            </a:fld>
            <a:endParaRPr lang="en-US"/>
          </a:p>
        </p:txBody>
      </p:sp>
    </p:spTree>
    <p:extLst>
      <p:ext uri="{BB962C8B-B14F-4D97-AF65-F5344CB8AC3E}">
        <p14:creationId xmlns:p14="http://schemas.microsoft.com/office/powerpoint/2010/main" val="3839121542"/>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endParaRPr lang="en-US"/>
          </a:p>
        </p:txBody>
      </p:sp>
      <p:sp>
        <p:nvSpPr>
          <p:cNvPr id="4" name="Slide Image Placeholder 3"/>
          <p:cNvSpPr>
            <a:spLocks noGrp="1" noRot="1" noChangeAspect="1"/>
          </p:cNvSpPr>
          <p:nvPr>
            <p:ph type="sldImg" idx="2"/>
          </p:nvPr>
        </p:nvSpPr>
        <p:spPr>
          <a:xfrm>
            <a:off x="330200" y="696913"/>
            <a:ext cx="61976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B54C2312-A2DA-490B-BDA4-D3BD8E101BB8}" type="slidenum">
              <a:rPr lang="en-US" smtClean="0"/>
              <a:pPr/>
              <a:t>‹#›</a:t>
            </a:fld>
            <a:endParaRPr lang="en-US"/>
          </a:p>
        </p:txBody>
      </p:sp>
    </p:spTree>
    <p:extLst>
      <p:ext uri="{BB962C8B-B14F-4D97-AF65-F5344CB8AC3E}">
        <p14:creationId xmlns:p14="http://schemas.microsoft.com/office/powerpoint/2010/main" val="3755033008"/>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3648685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6054985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600K Chinese students overseas</a:t>
            </a:r>
          </a:p>
          <a:p>
            <a:pPr marL="171450" indent="-171450">
              <a:buFont typeface="Arial" panose="020B0604020202020204" pitchFamily="34" charset="0"/>
              <a:buChar char="•"/>
            </a:pPr>
            <a:r>
              <a:rPr lang="en-US" dirty="0"/>
              <a:t>Up from 100-200K (2000-2004)</a:t>
            </a:r>
          </a:p>
          <a:p>
            <a:pPr marL="171450" indent="-171450">
              <a:buFont typeface="Arial" panose="020B0604020202020204" pitchFamily="34" charset="0"/>
              <a:buChar char="•"/>
            </a:pPr>
            <a:r>
              <a:rPr lang="en-US" dirty="0"/>
              <a:t>US hosts ½</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Chinese Student Protection Act (1992): 40-80K stayed</a:t>
            </a:r>
          </a:p>
        </p:txBody>
      </p:sp>
    </p:spTree>
    <p:extLst>
      <p:ext uri="{BB962C8B-B14F-4D97-AF65-F5344CB8AC3E}">
        <p14:creationId xmlns:p14="http://schemas.microsoft.com/office/powerpoint/2010/main" val="6856510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5194850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23 CLIA/CAP accredited companies with Chinese nexus</a:t>
            </a:r>
          </a:p>
          <a:p>
            <a:pPr marL="171450" indent="-171450">
              <a:buFont typeface="Arial" panose="020B0604020202020204" pitchFamily="34" charset="0"/>
              <a:buChar char="•"/>
            </a:pPr>
            <a:endParaRPr lang="en-US" dirty="0"/>
          </a:p>
        </p:txBody>
      </p:sp>
    </p:spTree>
    <p:extLst>
      <p:ext uri="{BB962C8B-B14F-4D97-AF65-F5344CB8AC3E}">
        <p14:creationId xmlns:p14="http://schemas.microsoft.com/office/powerpoint/2010/main" val="13936889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HIPAA protects health information only if collected by a covered entity:</a:t>
            </a:r>
          </a:p>
          <a:p>
            <a:pPr marL="628650" lvl="1"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health plans</a:t>
            </a:r>
          </a:p>
          <a:p>
            <a:pPr marL="628650" lvl="1"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healthcare clearinghouses</a:t>
            </a:r>
          </a:p>
          <a:p>
            <a:pPr marL="628650" lvl="1"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healthcare providers</a:t>
            </a:r>
          </a:p>
          <a:p>
            <a:pPr marL="171450" lvl="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Collection of healthcare data solely for research purposes is not subject to HIPAA </a:t>
            </a:r>
          </a:p>
          <a:p>
            <a:pPr marL="628650" lvl="1"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Common Rule covers this, but similarly just requires data to be de-identified. (officially Federal Policy for the Protection of Human Subjects)</a:t>
            </a:r>
          </a:p>
          <a:p>
            <a:pPr marL="171450" lvl="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HIPAA Safe Harbor Rule defines de-identified – genetic sequences not identifiable</a:t>
            </a:r>
          </a:p>
          <a:p>
            <a:pPr marL="171450" lvl="0" indent="-171450">
              <a:buFont typeface="Arial" panose="020B0604020202020204" pitchFamily="34" charset="0"/>
              <a:buChar char="•"/>
            </a:pPr>
            <a:endParaRPr lang="en-US" sz="1200" b="0" i="0" u="none" strike="noStrike" kern="1200" baseline="0" dirty="0">
              <a:solidFill>
                <a:schemeClr val="tx1"/>
              </a:solidFill>
              <a:latin typeface="+mn-lt"/>
              <a:ea typeface="+mn-ea"/>
              <a:cs typeface="+mn-cs"/>
            </a:endParaRPr>
          </a:p>
          <a:p>
            <a:pPr marL="171450" lvl="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Key Chinese laws:</a:t>
            </a:r>
          </a:p>
          <a:p>
            <a:pPr marL="628650" lvl="1" indent="-171450">
              <a:buFont typeface="Arial" panose="020B0604020202020204" pitchFamily="34" charset="0"/>
              <a:buChar char="•"/>
            </a:pPr>
            <a:r>
              <a:rPr lang="en-US" b="0" i="0" u="none" strike="noStrike" kern="1200" baseline="0" dirty="0">
                <a:solidFill>
                  <a:schemeClr val="tx1"/>
                </a:solidFill>
                <a:latin typeface="+mn-lt"/>
                <a:ea typeface="+mn-ea"/>
                <a:cs typeface="+mn-cs"/>
              </a:rPr>
              <a:t>Cybersecurity law 2017</a:t>
            </a:r>
          </a:p>
          <a:p>
            <a:pPr marL="628650" lvl="1"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Administrative Measures on Management of Population Health Information </a:t>
            </a:r>
          </a:p>
          <a:p>
            <a:pPr marL="628650" lvl="1"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Interim Measures for the Administration of Human Genetic Resources </a:t>
            </a:r>
          </a:p>
          <a:p>
            <a:pPr marL="628650" lvl="1" indent="-171450">
              <a:buFont typeface="Arial" panose="020B0604020202020204" pitchFamily="34" charset="0"/>
              <a:buChar char="•"/>
            </a:pPr>
            <a:endParaRPr lang="en-US" sz="1200" b="0" i="0" u="none" strike="noStrike" kern="1200" baseline="0" dirty="0">
              <a:solidFill>
                <a:schemeClr val="tx1"/>
              </a:solidFill>
              <a:latin typeface="+mn-lt"/>
              <a:ea typeface="+mn-ea"/>
              <a:cs typeface="+mn-cs"/>
            </a:endParaRPr>
          </a:p>
          <a:p>
            <a:pPr marL="171450" lvl="0" indent="-171450">
              <a:buFont typeface="Arial" panose="020B0604020202020204" pitchFamily="34" charset="0"/>
              <a:buChar char="•"/>
            </a:pPr>
            <a:r>
              <a:rPr lang="en-US" b="0" i="0" u="none" strike="noStrike" kern="1200" baseline="0" dirty="0">
                <a:solidFill>
                  <a:schemeClr val="tx1"/>
                </a:solidFill>
                <a:latin typeface="+mn-lt"/>
                <a:ea typeface="+mn-ea"/>
                <a:cs typeface="+mn-cs"/>
              </a:rPr>
              <a:t>GDPR: people have the right to control use of their data</a:t>
            </a:r>
          </a:p>
          <a:p>
            <a:pPr marL="171450" lvl="0" indent="-171450">
              <a:buFont typeface="Arial" panose="020B0604020202020204" pitchFamily="34" charset="0"/>
              <a:buChar char="•"/>
            </a:pPr>
            <a:r>
              <a:rPr lang="en-US" b="0" i="0" u="none" strike="noStrike" kern="1200" baseline="0" dirty="0">
                <a:solidFill>
                  <a:schemeClr val="tx1"/>
                </a:solidFill>
                <a:latin typeface="+mn-lt"/>
                <a:ea typeface="+mn-ea"/>
                <a:cs typeface="+mn-cs"/>
              </a:rPr>
              <a:t>Privacy Shield: EU-US data sharing program</a:t>
            </a:r>
            <a:endParaRPr lang="en-US" dirty="0"/>
          </a:p>
        </p:txBody>
      </p:sp>
    </p:spTree>
    <p:extLst>
      <p:ext uri="{BB962C8B-B14F-4D97-AF65-F5344CB8AC3E}">
        <p14:creationId xmlns:p14="http://schemas.microsoft.com/office/powerpoint/2010/main" val="36765756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Chinese security laws:</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State Security Law (1993)</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Law of Guarding State Secrets (2010)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Criminal Procedure Law (2012)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National Security Law (2015)</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Counter-Terrorism Law (2015)</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Cybersecurity Law (2016) </a:t>
            </a:r>
            <a:endParaRPr lang="en-US" dirty="0"/>
          </a:p>
        </p:txBody>
      </p:sp>
    </p:spTree>
    <p:extLst>
      <p:ext uri="{BB962C8B-B14F-4D97-AF65-F5344CB8AC3E}">
        <p14:creationId xmlns:p14="http://schemas.microsoft.com/office/powerpoint/2010/main" val="17342437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457200" indent="-457200">
              <a:buFont typeface="+mj-lt"/>
              <a:buAutoNum type="arabicPeriod"/>
            </a:pPr>
            <a:r>
              <a:rPr lang="en-US" b="1" dirty="0"/>
              <a:t>Update and expand the National </a:t>
            </a:r>
            <a:r>
              <a:rPr lang="en-US" b="1" dirty="0" err="1"/>
              <a:t>Bioeconomy</a:t>
            </a:r>
            <a:r>
              <a:rPr lang="en-US" b="1" dirty="0"/>
              <a:t> Blueprint</a:t>
            </a:r>
          </a:p>
          <a:p>
            <a:pPr marL="914400" lvl="1" indent="-457200">
              <a:buFont typeface="+mj-lt"/>
              <a:buAutoNum type="alphaLcParenR"/>
            </a:pPr>
            <a:r>
              <a:rPr lang="en-US" dirty="0"/>
              <a:t>Measure the productivity and draw forecasts and goals</a:t>
            </a:r>
          </a:p>
          <a:p>
            <a:pPr marL="914400" lvl="1" indent="-457200">
              <a:buFont typeface="+mj-lt"/>
              <a:buAutoNum type="alphaLcParenR"/>
            </a:pPr>
            <a:r>
              <a:rPr lang="en-US" dirty="0"/>
              <a:t>Assessment of US dependence on foreign industries and recognition of rising global players </a:t>
            </a:r>
          </a:p>
          <a:p>
            <a:pPr marL="914400" lvl="1" indent="-457200">
              <a:buFont typeface="+mj-lt"/>
              <a:buAutoNum type="alphaLcParenR"/>
            </a:pPr>
            <a:r>
              <a:rPr lang="en-US" dirty="0"/>
              <a:t>Analysis of the health and stability of the US biotechnology sector; identify which segments are strong, which are vulnerable to foreign competition, and which may be key to future growth of the sector.</a:t>
            </a:r>
          </a:p>
          <a:p>
            <a:pPr marL="457200" indent="-457200">
              <a:buFont typeface="+mj-lt"/>
              <a:buAutoNum type="arabicPeriod"/>
            </a:pPr>
            <a:r>
              <a:rPr lang="en-US" b="1" dirty="0"/>
              <a:t>Careful implementation of CFIUS and export control reform and defining emerging and foundational technologies </a:t>
            </a:r>
          </a:p>
          <a:p>
            <a:pPr marL="914400" lvl="1" indent="-457200">
              <a:buFont typeface="+mj-lt"/>
              <a:buAutoNum type="alphaLcParenR"/>
            </a:pPr>
            <a:r>
              <a:rPr lang="en-US" dirty="0"/>
              <a:t>The technology has been reduced to marketable commercial practice in at least one application, clearly distinguishing it from current definitions of fundamental research (see NSDD-189)</a:t>
            </a:r>
          </a:p>
          <a:p>
            <a:pPr marL="914400" lvl="1" indent="-457200">
              <a:buFont typeface="+mj-lt"/>
              <a:buAutoNum type="alphaLcParenR"/>
            </a:pPr>
            <a:r>
              <a:rPr lang="en-US" dirty="0"/>
              <a:t>The technology has some plausible, if not demonstrable, link to a specific risk to national security, reducing the potential for inadvertent inclusion of technologies with limited or no feasible national security contributions</a:t>
            </a:r>
          </a:p>
          <a:p>
            <a:pPr marL="914400" lvl="1" indent="-457200">
              <a:buFont typeface="+mj-lt"/>
              <a:buAutoNum type="alphaLcParenR"/>
            </a:pPr>
            <a:r>
              <a:rPr lang="en-US" dirty="0"/>
              <a:t>The technology can be controlled such that embargoed countries are unlikely to acquire it or a technology with the same end-use easily through sharing of fundamental research, minimizing the potential for ineffective regulation.</a:t>
            </a:r>
          </a:p>
          <a:p>
            <a:pPr marL="457200" indent="-457200">
              <a:buFont typeface="+mj-lt"/>
              <a:buAutoNum type="arabicPeriod" startAt="3"/>
            </a:pPr>
            <a:r>
              <a:rPr lang="en-US" b="1" dirty="0"/>
              <a:t>Develop federal guidance for international data agreements</a:t>
            </a:r>
          </a:p>
          <a:p>
            <a:pPr marL="914400" lvl="1" indent="-457200">
              <a:buFont typeface="+mj-lt"/>
              <a:buAutoNum type="alphaLcParenR"/>
            </a:pPr>
            <a:r>
              <a:rPr lang="en-US" dirty="0"/>
              <a:t>Structuring partnerships</a:t>
            </a:r>
          </a:p>
          <a:p>
            <a:pPr marL="914400" lvl="1" indent="-457200">
              <a:buFont typeface="+mj-lt"/>
              <a:buAutoNum type="alphaLcParenR"/>
            </a:pPr>
            <a:r>
              <a:rPr lang="en-US" dirty="0"/>
              <a:t>Understanding risks</a:t>
            </a:r>
          </a:p>
          <a:p>
            <a:pPr marL="457200" indent="-457200">
              <a:buFont typeface="+mj-lt"/>
              <a:buAutoNum type="arabicPeriod" startAt="3"/>
            </a:pPr>
            <a:r>
              <a:rPr lang="en-US" b="1" dirty="0"/>
              <a:t>Enhance cybersecurity measures to protect personal data on U.S. citizens</a:t>
            </a:r>
          </a:p>
          <a:p>
            <a:endParaRPr lang="en-US" dirty="0"/>
          </a:p>
        </p:txBody>
      </p:sp>
    </p:spTree>
    <p:extLst>
      <p:ext uri="{BB962C8B-B14F-4D97-AF65-F5344CB8AC3E}">
        <p14:creationId xmlns:p14="http://schemas.microsoft.com/office/powerpoint/2010/main" val="22687735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1008589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dirty="0"/>
              <a:t>* Uncoordinated efforts at the provincial and local levels to work towards state-level policies.</a:t>
            </a:r>
          </a:p>
          <a:p>
            <a:endParaRPr lang="en-US" dirty="0"/>
          </a:p>
          <a:p>
            <a:r>
              <a:rPr lang="en-US" dirty="0"/>
              <a:t>2009-2013 – ≥ $800M in 863 Program</a:t>
            </a:r>
          </a:p>
          <a:p>
            <a:r>
              <a:rPr lang="en-US" dirty="0"/>
              <a:t> 863 program – biotech as a key sector for China’s economy and national security</a:t>
            </a:r>
          </a:p>
          <a:p>
            <a:endParaRPr lang="en-US" dirty="0"/>
          </a:p>
          <a:p>
            <a:r>
              <a:rPr lang="en-US" dirty="0"/>
              <a:t>SEI – biotechnology as one of seven that are critical for China’s economic competitiveness.</a:t>
            </a:r>
          </a:p>
          <a:p>
            <a:endParaRPr lang="en-US" dirty="0"/>
          </a:p>
          <a:p>
            <a:pPr marL="0" indent="0">
              <a:buFont typeface="Arial" panose="020B0604020202020204" pitchFamily="34" charset="0"/>
              <a:buNone/>
            </a:pPr>
            <a:r>
              <a:rPr lang="en-US" dirty="0"/>
              <a:t>FYP goals:</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Development of therapies based on genetic engineering;</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Development of digital medical and telemedicine systems;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Support of advanced bio-manufacturing, including synthetic biology;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Development of innovative biotechnologies and products;</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Implementation of projects to develop genetically modified (GM) organisms for cultivation;</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Building an information base for animal and plant genetic resources;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Construction of a national bioinformatics center, a human genetic resource bank, and other infrastructure to support biological and medical big data; and</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Creation of biotechnology innovation centers focusing on green biomanufacturing, innovative drug R&amp;D, and biomedical engineering;</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Construction of biotechnology specialized high-tech parks</a:t>
            </a:r>
          </a:p>
          <a:p>
            <a:endParaRPr lang="en-US" dirty="0"/>
          </a:p>
          <a:p>
            <a:r>
              <a:rPr lang="en-US" dirty="0"/>
              <a:t>Bioindustry Development Plan - $1.2-1.6T output in biological industry and $156B output in bio-agriculture (biopesticides, veterinary drugs, GM crops – cotton/papaya)</a:t>
            </a:r>
          </a:p>
          <a:p>
            <a:endParaRPr lang="en-US" dirty="0"/>
          </a:p>
          <a:p>
            <a:r>
              <a:rPr lang="en-US" dirty="0"/>
              <a:t>Made in China 2025 – stimulate domestic manufacturing and innovation – biomedicine, high performance medical devices as key areas; increase domestic market share in biopharmaceuticals to 70% of Chinese companies by 2020</a:t>
            </a:r>
          </a:p>
          <a:p>
            <a:endParaRPr lang="en-US" dirty="0"/>
          </a:p>
          <a:p>
            <a:r>
              <a:rPr lang="en-US" dirty="0"/>
              <a:t>Chinese Academy of Sciences supports hundred talents Program</a:t>
            </a:r>
          </a:p>
          <a:p>
            <a:endParaRPr lang="en-US" dirty="0"/>
          </a:p>
          <a:p>
            <a:r>
              <a:rPr lang="en-US" dirty="0"/>
              <a:t>AI plan: improve hardware required for AI by 2030 to be at the same levels of AI at the US and EU by 2020. Enable technologies such as neural networks and algorithms to assist with radiology and X-rays</a:t>
            </a:r>
          </a:p>
        </p:txBody>
      </p:sp>
    </p:spTree>
    <p:extLst>
      <p:ext uri="{BB962C8B-B14F-4D97-AF65-F5344CB8AC3E}">
        <p14:creationId xmlns:p14="http://schemas.microsoft.com/office/powerpoint/2010/main" val="14096488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Caveats:</a:t>
            </a:r>
          </a:p>
          <a:p>
            <a:pPr marL="171450" indent="-171450">
              <a:buFont typeface="Arial" panose="020B0604020202020204" pitchFamily="34" charset="0"/>
              <a:buChar char="•"/>
            </a:pPr>
            <a:r>
              <a:rPr lang="en-US" dirty="0"/>
              <a:t>High level, didn’t dig deep into everything</a:t>
            </a:r>
          </a:p>
          <a:p>
            <a:pPr marL="171450" indent="-171450">
              <a:buFont typeface="Arial" panose="020B0604020202020204" pitchFamily="34" charset="0"/>
              <a:buChar char="•"/>
            </a:pPr>
            <a:r>
              <a:rPr lang="en-US" dirty="0"/>
              <a:t>Investment data through 2017</a:t>
            </a:r>
          </a:p>
        </p:txBody>
      </p:sp>
    </p:spTree>
    <p:extLst>
      <p:ext uri="{BB962C8B-B14F-4D97-AF65-F5344CB8AC3E}">
        <p14:creationId xmlns:p14="http://schemas.microsoft.com/office/powerpoint/2010/main" val="38290171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2861592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a:t>BIOLOGICS:</a:t>
            </a:r>
          </a:p>
          <a:p>
            <a:pPr marL="171450" indent="-171450">
              <a:buFont typeface="Arial" panose="020B0604020202020204" pitchFamily="34" charset="0"/>
              <a:buChar char="•"/>
            </a:pPr>
            <a:r>
              <a:rPr lang="en-US" dirty="0"/>
              <a:t>Contract research and manufacturing</a:t>
            </a:r>
          </a:p>
          <a:p>
            <a:pPr marL="171450" indent="-171450">
              <a:buFont typeface="Arial" panose="020B0604020202020204" pitchFamily="34" charset="0"/>
              <a:buChar char="•"/>
            </a:pPr>
            <a:r>
              <a:rPr lang="en-US" dirty="0"/>
              <a:t>Biosimilars and </a:t>
            </a:r>
            <a:r>
              <a:rPr lang="en-US" dirty="0" err="1"/>
              <a:t>biobetters</a:t>
            </a:r>
            <a:endParaRPr lang="en-US" dirty="0"/>
          </a:p>
          <a:p>
            <a:pPr marL="171450" indent="-171450">
              <a:buFont typeface="Arial" panose="020B0604020202020204" pitchFamily="34" charset="0"/>
              <a:buChar char="•"/>
            </a:pPr>
            <a:r>
              <a:rPr lang="en-US" dirty="0"/>
              <a:t>CAR-T</a:t>
            </a:r>
          </a:p>
          <a:p>
            <a:pPr marL="628650" lvl="1" indent="-171450">
              <a:buFont typeface="Arial" panose="020B0604020202020204" pitchFamily="34" charset="0"/>
              <a:buChar char="•"/>
            </a:pPr>
            <a:r>
              <a:rPr lang="en-US" dirty="0"/>
              <a:t>153 trials in China</a:t>
            </a:r>
          </a:p>
          <a:p>
            <a:pPr marL="628650" lvl="1" indent="-171450">
              <a:buFont typeface="Arial" panose="020B0604020202020204" pitchFamily="34" charset="0"/>
              <a:buChar char="•"/>
            </a:pPr>
            <a:r>
              <a:rPr lang="en-US" dirty="0"/>
              <a:t>146 in U.S.</a:t>
            </a:r>
          </a:p>
          <a:p>
            <a:pPr marL="628650" lvl="1" indent="-171450">
              <a:buFont typeface="Arial" panose="020B0604020202020204" pitchFamily="34" charset="0"/>
              <a:buChar char="•"/>
            </a:pPr>
            <a:r>
              <a:rPr lang="en-US" dirty="0"/>
              <a:t>73 in Europe</a:t>
            </a:r>
          </a:p>
          <a:p>
            <a:pPr marL="628650" lvl="1" indent="-171450">
              <a:buFont typeface="Arial" panose="020B0604020202020204" pitchFamily="34" charset="0"/>
              <a:buChar char="•"/>
            </a:pPr>
            <a:r>
              <a:rPr lang="en-US" dirty="0"/>
              <a:t>56 in rest of world</a:t>
            </a:r>
          </a:p>
          <a:p>
            <a:pPr marL="171450" lvl="0" indent="-171450">
              <a:buFont typeface="Arial" panose="020B0604020202020204" pitchFamily="34" charset="0"/>
              <a:buChar char="•"/>
            </a:pPr>
            <a:r>
              <a:rPr lang="en-US" dirty="0"/>
              <a:t>CRISPR</a:t>
            </a:r>
          </a:p>
          <a:p>
            <a:pPr marL="628650" lvl="1" indent="-171450">
              <a:buFont typeface="Arial" panose="020B0604020202020204" pitchFamily="34" charset="0"/>
              <a:buChar char="•"/>
            </a:pPr>
            <a:r>
              <a:rPr lang="en-US" dirty="0"/>
              <a:t>9 of 10 global trials in China (1 in U.S.)</a:t>
            </a:r>
          </a:p>
          <a:p>
            <a:endParaRPr lang="en-US" dirty="0"/>
          </a:p>
          <a:p>
            <a:r>
              <a:rPr lang="en-US" dirty="0"/>
              <a:t>GENOMICS</a:t>
            </a:r>
          </a:p>
          <a:p>
            <a:pPr marL="171450" indent="-171450">
              <a:buFont typeface="Arial" panose="020B0604020202020204" pitchFamily="34" charset="0"/>
              <a:buChar char="•"/>
            </a:pPr>
            <a:r>
              <a:rPr lang="en-US" dirty="0"/>
              <a:t>2016: China launched Precision Medicine Initiative</a:t>
            </a:r>
          </a:p>
          <a:p>
            <a:pPr marL="628650" lvl="1" indent="-171450">
              <a:buFont typeface="Arial" panose="020B0604020202020204" pitchFamily="34" charset="0"/>
              <a:buChar char="•"/>
            </a:pPr>
            <a:r>
              <a:rPr lang="en-US" dirty="0"/>
              <a:t>60 billion yuan ($9.3 billion) over 15 years</a:t>
            </a:r>
          </a:p>
          <a:p>
            <a:pPr marL="628650" lvl="1" indent="-171450">
              <a:buFont typeface="Arial" panose="020B0604020202020204" pitchFamily="34" charset="0"/>
              <a:buChar char="•"/>
            </a:pPr>
            <a:r>
              <a:rPr lang="en-US" dirty="0"/>
              <a:t>U.S. initiative: $215 million over 10 years</a:t>
            </a:r>
          </a:p>
          <a:p>
            <a:pPr marL="171450" indent="-171450">
              <a:buFont typeface="Arial" panose="020B0604020202020204" pitchFamily="34" charset="0"/>
              <a:buChar char="•"/>
            </a:pPr>
            <a:endParaRPr lang="en-US" dirty="0"/>
          </a:p>
          <a:p>
            <a:pPr marL="0" indent="0">
              <a:buFont typeface="Arial" panose="020B0604020202020204" pitchFamily="34" charset="0"/>
              <a:buNone/>
            </a:pPr>
            <a:r>
              <a:rPr lang="en-US" dirty="0"/>
              <a:t>AGRICULTURE</a:t>
            </a:r>
          </a:p>
          <a:p>
            <a:pPr marL="171450" indent="-171450">
              <a:buFont typeface="Arial" panose="020B0604020202020204" pitchFamily="34" charset="0"/>
              <a:buChar char="•"/>
            </a:pPr>
            <a:r>
              <a:rPr lang="en-US" dirty="0"/>
              <a:t>Mostly produce GM cotton (export)</a:t>
            </a:r>
          </a:p>
          <a:p>
            <a:pPr marL="171450" indent="-171450">
              <a:buFont typeface="Arial" panose="020B0604020202020204" pitchFamily="34" charset="0"/>
              <a:buChar char="•"/>
            </a:pPr>
            <a:r>
              <a:rPr lang="en-US" dirty="0"/>
              <a:t>No use of GM crops in food</a:t>
            </a:r>
          </a:p>
          <a:p>
            <a:pPr marL="628650" lvl="1" indent="-171450">
              <a:buFont typeface="Arial" panose="020B0604020202020204" pitchFamily="34" charset="0"/>
              <a:buChar char="•"/>
            </a:pPr>
            <a:r>
              <a:rPr lang="en-US" dirty="0"/>
              <a:t>Lack of consumer support</a:t>
            </a:r>
          </a:p>
          <a:p>
            <a:pPr marL="628650" lvl="1" indent="-171450">
              <a:buFont typeface="Arial" panose="020B0604020202020204" pitchFamily="34" charset="0"/>
              <a:buChar char="•"/>
            </a:pPr>
            <a:r>
              <a:rPr lang="en-US" dirty="0"/>
              <a:t>Roadmap to commercialization</a:t>
            </a:r>
          </a:p>
          <a:p>
            <a:pPr marL="171450" indent="-171450">
              <a:buFont typeface="Arial" panose="020B0604020202020204" pitchFamily="34" charset="0"/>
              <a:buChar char="•"/>
            </a:pPr>
            <a:r>
              <a:rPr lang="en-US" dirty="0"/>
              <a:t>Regulatory burdens for production and import</a:t>
            </a:r>
          </a:p>
          <a:p>
            <a:pPr marL="171450" indent="-171450">
              <a:buFont typeface="Arial" panose="020B0604020202020204" pitchFamily="34" charset="0"/>
              <a:buChar char="•"/>
            </a:pPr>
            <a:r>
              <a:rPr lang="en-US" dirty="0"/>
              <a:t>Significant GM crop research</a:t>
            </a:r>
          </a:p>
          <a:p>
            <a:pPr marL="171450" indent="-171450">
              <a:buFont typeface="Arial" panose="020B0604020202020204" pitchFamily="34" charset="0"/>
              <a:buChar char="•"/>
            </a:pPr>
            <a:r>
              <a:rPr lang="en-US" dirty="0"/>
              <a:t>Major development: ChemChina acquires Syngenta (2017)</a:t>
            </a:r>
          </a:p>
          <a:p>
            <a:pPr marL="0" indent="0">
              <a:buFont typeface="Arial" panose="020B0604020202020204" pitchFamily="34" charset="0"/>
              <a:buNone/>
            </a:pPr>
            <a:endParaRPr lang="en-US" dirty="0"/>
          </a:p>
        </p:txBody>
      </p:sp>
    </p:spTree>
    <p:extLst>
      <p:ext uri="{BB962C8B-B14F-4D97-AF65-F5344CB8AC3E}">
        <p14:creationId xmlns:p14="http://schemas.microsoft.com/office/powerpoint/2010/main" val="14590177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2017 includes:</a:t>
            </a:r>
          </a:p>
          <a:p>
            <a:pPr marL="171450" indent="-171450" rtl="0" eaLnBrk="1" fontAlgn="t" latinLnBrk="0" hangingPunct="1">
              <a:buFont typeface="Arial" panose="020B0604020202020204" pitchFamily="34" charset="0"/>
              <a:buChar char="•"/>
            </a:pPr>
            <a:r>
              <a:rPr lang="en-US" sz="1200" b="0" i="0" u="none" strike="noStrike" kern="1200" dirty="0">
                <a:solidFill>
                  <a:schemeClr val="tx1"/>
                </a:solidFill>
                <a:effectLst/>
                <a:latin typeface="+mn-lt"/>
                <a:ea typeface="+mn-ea"/>
                <a:cs typeface="+mn-cs"/>
              </a:rPr>
              <a:t>$820 m	Acquisition	</a:t>
            </a:r>
            <a:r>
              <a:rPr lang="en-US" sz="1200" b="0" i="0" u="none" strike="noStrike" kern="1200" dirty="0" err="1">
                <a:solidFill>
                  <a:schemeClr val="tx1"/>
                </a:solidFill>
                <a:effectLst/>
                <a:latin typeface="+mn-lt"/>
                <a:ea typeface="+mn-ea"/>
                <a:cs typeface="+mn-cs"/>
              </a:rPr>
              <a:t>Dendreon</a:t>
            </a:r>
            <a:r>
              <a:rPr lang="en-US" sz="1200" b="0" i="0" u="none" strike="noStrike" kern="1200" dirty="0">
                <a:solidFill>
                  <a:schemeClr val="tx1"/>
                </a:solidFill>
                <a:effectLst/>
                <a:latin typeface="+mn-lt"/>
                <a:ea typeface="+mn-ea"/>
                <a:cs typeface="+mn-cs"/>
              </a:rPr>
              <a:t> Pharmaceuticals 	</a:t>
            </a:r>
            <a:r>
              <a:rPr lang="en-US" sz="1200" b="0" i="0" u="none" strike="noStrike" kern="1200" dirty="0" err="1">
                <a:solidFill>
                  <a:schemeClr val="tx1"/>
                </a:solidFill>
                <a:effectLst/>
                <a:latin typeface="+mn-lt"/>
                <a:ea typeface="+mn-ea"/>
                <a:cs typeface="+mn-cs"/>
              </a:rPr>
              <a:t>Sanpower</a:t>
            </a:r>
            <a:r>
              <a:rPr lang="en-US" sz="1200" b="0" i="0" u="none" strike="noStrike" kern="1200" dirty="0">
                <a:solidFill>
                  <a:schemeClr val="tx1"/>
                </a:solidFill>
                <a:effectLst/>
                <a:latin typeface="+mn-lt"/>
                <a:ea typeface="+mn-ea"/>
                <a:cs typeface="+mn-cs"/>
              </a:rPr>
              <a:t> Group (private)</a:t>
            </a:r>
          </a:p>
          <a:p>
            <a:pPr marL="171450" indent="-171450" rtl="0" eaLnBrk="1" fontAlgn="t" latinLnBrk="0" hangingPunct="1">
              <a:buFont typeface="Arial" panose="020B0604020202020204" pitchFamily="34" charset="0"/>
              <a:buChar char="•"/>
            </a:pPr>
            <a:r>
              <a:rPr lang="en-US" sz="1200" b="0" i="0" u="none" strike="noStrike" kern="1200" dirty="0">
                <a:solidFill>
                  <a:schemeClr val="tx1"/>
                </a:solidFill>
                <a:effectLst/>
                <a:latin typeface="+mn-lt"/>
                <a:ea typeface="+mn-ea"/>
                <a:cs typeface="+mn-cs"/>
              </a:rPr>
              <a:t>$163 m	Acquisition	</a:t>
            </a:r>
            <a:r>
              <a:rPr lang="en-US" sz="1200" b="0" i="0" u="none" strike="noStrike" kern="1200" dirty="0" err="1">
                <a:solidFill>
                  <a:schemeClr val="tx1"/>
                </a:solidFill>
                <a:effectLst/>
                <a:latin typeface="+mn-lt"/>
                <a:ea typeface="+mn-ea"/>
                <a:cs typeface="+mn-cs"/>
              </a:rPr>
              <a:t>SomaLogic</a:t>
            </a:r>
            <a:r>
              <a:rPr lang="en-US" sz="1200" b="0" i="0" u="none" strike="noStrike" kern="1200" dirty="0">
                <a:solidFill>
                  <a:schemeClr val="tx1"/>
                </a:solidFill>
                <a:effectLst/>
                <a:latin typeface="+mn-lt"/>
                <a:ea typeface="+mn-ea"/>
                <a:cs typeface="+mn-cs"/>
              </a:rPr>
              <a:t>		</a:t>
            </a:r>
            <a:r>
              <a:rPr lang="en-US" sz="1200" b="0" i="0" u="none" strike="noStrike" kern="1200" dirty="0" err="1">
                <a:solidFill>
                  <a:schemeClr val="tx1"/>
                </a:solidFill>
                <a:effectLst/>
                <a:latin typeface="+mn-lt"/>
                <a:ea typeface="+mn-ea"/>
                <a:cs typeface="+mn-cs"/>
              </a:rPr>
              <a:t>iCarbonX</a:t>
            </a:r>
            <a:r>
              <a:rPr lang="en-US" sz="1200" b="0" i="0" u="none" strike="noStrike" kern="1200" dirty="0">
                <a:solidFill>
                  <a:schemeClr val="tx1"/>
                </a:solidFill>
                <a:effectLst/>
                <a:latin typeface="+mn-lt"/>
                <a:ea typeface="+mn-ea"/>
                <a:cs typeface="+mn-cs"/>
              </a:rPr>
              <a:t> (private)</a:t>
            </a:r>
          </a:p>
          <a:p>
            <a:pPr marL="171450" indent="-171450" rtl="0" eaLnBrk="1" fontAlgn="t" latinLnBrk="0" hangingPunct="1">
              <a:buFont typeface="Arial" panose="020B0604020202020204" pitchFamily="34" charset="0"/>
              <a:buChar char="•"/>
            </a:pPr>
            <a:r>
              <a:rPr lang="en-US" sz="1200" b="0" i="0" u="none" strike="noStrike" kern="1200" dirty="0">
                <a:solidFill>
                  <a:schemeClr val="tx1"/>
                </a:solidFill>
                <a:effectLst/>
                <a:latin typeface="+mn-lt"/>
                <a:ea typeface="+mn-ea"/>
                <a:cs typeface="+mn-cs"/>
              </a:rPr>
              <a:t>$162 m	VC	GRAIL		</a:t>
            </a:r>
            <a:r>
              <a:rPr lang="en-US" sz="1200" b="0" i="0" u="none" strike="noStrike" kern="1200" dirty="0" err="1">
                <a:solidFill>
                  <a:schemeClr val="tx1"/>
                </a:solidFill>
                <a:effectLst/>
                <a:latin typeface="+mn-lt"/>
                <a:ea typeface="+mn-ea"/>
                <a:cs typeface="+mn-cs"/>
              </a:rPr>
              <a:t>Decheng</a:t>
            </a:r>
            <a:r>
              <a:rPr lang="en-US" sz="1200" b="0" i="0" u="none" strike="noStrike" kern="1200" dirty="0">
                <a:solidFill>
                  <a:schemeClr val="tx1"/>
                </a:solidFill>
                <a:effectLst/>
                <a:latin typeface="+mn-lt"/>
                <a:ea typeface="+mn-ea"/>
                <a:cs typeface="+mn-cs"/>
              </a:rPr>
              <a:t> Capital, Tencent Holdings (private)</a:t>
            </a:r>
          </a:p>
          <a:p>
            <a:pPr marL="171450" indent="-171450" rtl="0" eaLnBrk="1" fontAlgn="t" latinLnBrk="0" hangingPunct="1">
              <a:buFont typeface="Arial" panose="020B0604020202020204" pitchFamily="34" charset="0"/>
              <a:buChar char="•"/>
            </a:pPr>
            <a:r>
              <a:rPr lang="en-US" sz="1200" b="0" i="0" u="none" strike="sngStrike" kern="1200" dirty="0">
                <a:solidFill>
                  <a:schemeClr val="tx1"/>
                </a:solidFill>
                <a:effectLst/>
                <a:latin typeface="+mn-lt"/>
                <a:ea typeface="+mn-ea"/>
                <a:cs typeface="+mn-cs"/>
              </a:rPr>
              <a:t>$43 b	Acquisition	Syngenta		ChemChina (SOE)</a:t>
            </a:r>
          </a:p>
          <a:p>
            <a:pPr marL="171450" indent="-171450">
              <a:buFont typeface="Arial" panose="020B0604020202020204" pitchFamily="34" charset="0"/>
              <a:buChar char="•"/>
            </a:pPr>
            <a:endParaRPr lang="en-US" dirty="0"/>
          </a:p>
        </p:txBody>
      </p:sp>
    </p:spTree>
    <p:extLst>
      <p:ext uri="{BB962C8B-B14F-4D97-AF65-F5344CB8AC3E}">
        <p14:creationId xmlns:p14="http://schemas.microsoft.com/office/powerpoint/2010/main" val="7713530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State-owned: ≥20% formal state ownership</a:t>
            </a:r>
          </a:p>
        </p:txBody>
      </p:sp>
    </p:spTree>
    <p:extLst>
      <p:ext uri="{BB962C8B-B14F-4D97-AF65-F5344CB8AC3E}">
        <p14:creationId xmlns:p14="http://schemas.microsoft.com/office/powerpoint/2010/main" val="11554626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4% greenfield</a:t>
            </a:r>
          </a:p>
          <a:p>
            <a:pPr marL="171450" indent="-171450">
              <a:buFont typeface="Arial" panose="020B0604020202020204" pitchFamily="34" charset="0"/>
              <a:buChar char="•"/>
            </a:pPr>
            <a:r>
              <a:rPr lang="en-US" dirty="0"/>
              <a:t>&lt; 1% ($200 K) in incubators</a:t>
            </a:r>
          </a:p>
          <a:p>
            <a:pPr marL="171450" indent="-171450">
              <a:buFont typeface="Arial" panose="020B0604020202020204" pitchFamily="34" charset="0"/>
              <a:buChar char="•"/>
            </a:pPr>
            <a:r>
              <a:rPr lang="en-US" dirty="0"/>
              <a:t>R&amp;D centers would be </a:t>
            </a:r>
            <a:r>
              <a:rPr lang="en-US" dirty="0" err="1"/>
              <a:t>greenfields</a:t>
            </a:r>
            <a:r>
              <a:rPr lang="en-US" dirty="0"/>
              <a:t> in relevant category</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VC dropped 83% in first half 2019 compared to first half 2018</a:t>
            </a:r>
          </a:p>
        </p:txBody>
      </p:sp>
    </p:spTree>
    <p:extLst>
      <p:ext uri="{BB962C8B-B14F-4D97-AF65-F5344CB8AC3E}">
        <p14:creationId xmlns:p14="http://schemas.microsoft.com/office/powerpoint/2010/main" val="2193620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QBIC (</a:t>
            </a:r>
            <a:r>
              <a:rPr lang="en-US" sz="1200" b="0" i="0" u="none" strike="noStrike" kern="1200" baseline="0" dirty="0" err="1">
                <a:solidFill>
                  <a:schemeClr val="tx1"/>
                </a:solidFill>
                <a:latin typeface="+mn-lt"/>
                <a:ea typeface="+mn-ea"/>
                <a:cs typeface="+mn-cs"/>
              </a:rPr>
              <a:t>Qilu</a:t>
            </a:r>
            <a:r>
              <a:rPr lang="en-US" sz="1200" b="0" i="0" u="none" strike="noStrike" kern="1200" baseline="0" dirty="0">
                <a:solidFill>
                  <a:schemeClr val="tx1"/>
                </a:solidFill>
                <a:latin typeface="+mn-lt"/>
                <a:ea typeface="+mn-ea"/>
                <a:cs typeface="+mn-cs"/>
              </a:rPr>
              <a:t> Boston Innovation Center): 2017 - Chinese firm </a:t>
            </a:r>
            <a:r>
              <a:rPr lang="en-US" sz="1200" b="0" i="0" u="none" strike="noStrike" kern="1200" baseline="0" dirty="0" err="1">
                <a:solidFill>
                  <a:schemeClr val="tx1"/>
                </a:solidFill>
                <a:latin typeface="+mn-lt"/>
                <a:ea typeface="+mn-ea"/>
                <a:cs typeface="+mn-cs"/>
              </a:rPr>
              <a:t>Qilu</a:t>
            </a:r>
            <a:r>
              <a:rPr lang="en-US" sz="1200" b="0" i="0" u="none" strike="noStrike" kern="1200" baseline="0" dirty="0">
                <a:solidFill>
                  <a:schemeClr val="tx1"/>
                </a:solidFill>
                <a:latin typeface="+mn-lt"/>
                <a:ea typeface="+mn-ea"/>
                <a:cs typeface="+mn-cs"/>
              </a:rPr>
              <a:t> Pharmaceutical - offers space and funding to biotech startups working on drug discovery - conduit for </a:t>
            </a:r>
            <a:r>
              <a:rPr lang="en-US" sz="1200" b="0" i="0" u="none" strike="noStrike" kern="1200" baseline="0" dirty="0" err="1">
                <a:solidFill>
                  <a:schemeClr val="tx1"/>
                </a:solidFill>
                <a:latin typeface="+mn-lt"/>
                <a:ea typeface="+mn-ea"/>
                <a:cs typeface="+mn-cs"/>
              </a:rPr>
              <a:t>Qilu</a:t>
            </a:r>
            <a:r>
              <a:rPr lang="en-US" sz="1200" b="0" i="0" u="none" strike="noStrike" kern="1200" baseline="0" dirty="0">
                <a:solidFill>
                  <a:schemeClr val="tx1"/>
                </a:solidFill>
                <a:latin typeface="+mn-lt"/>
                <a:ea typeface="+mn-ea"/>
                <a:cs typeface="+mn-cs"/>
              </a:rPr>
              <a:t> to build long-term relationships with US-based startups and license new therapeutics, which may then be marketed in China.</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Cumberland Emerging Technologies (CET) - established 2000 by Cumberland Pharmaceuticals, Vanderbilt University, and Launch Tennessee (all US-based) - 2014, Chinese firm Gloria Pharmaceuticals joined as a partner - CET partners with academics and entrepreneurs to commercialize biopharmaceutical research and provides laboratory space and resources to life science companies in its incubator facility - current tenant, e.g., a company building a next generation sequencing platform - gives Gloria Pharmaceuticals the opportunity to license new products for distribution in China.</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CUBIC (China-US Biotechnology Innovation Center) - 2018, Houston, and Suzhou signed MOU - Jiangsu Industrial Technology Research Institute (JITRI) will open CUBIC - JITRI, a major nonprofit research institute founded and supported by the Jiangsu provincial government, specializes in IT, biomedicine, and nanotechnology - CUBIC will provide an opportunity for US startups and companies to work at the Center and access Chinese collaborators and investors. </a:t>
            </a:r>
          </a:p>
          <a:p>
            <a:pPr marL="171450" indent="-171450">
              <a:buFont typeface="Arial" panose="020B0604020202020204" pitchFamily="34" charset="0"/>
              <a:buChar char="•"/>
            </a:pP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QLB Biotherapeutics, its US operation, alongside their QBIC incubator and </a:t>
            </a:r>
          </a:p>
          <a:p>
            <a:pPr marL="171450" indent="-171450">
              <a:buFont typeface="Arial" panose="020B0604020202020204" pitchFamily="34" charset="0"/>
              <a:buChar char="•"/>
            </a:pPr>
            <a:r>
              <a:rPr lang="en-US" sz="1200" b="0" i="0" u="none" strike="noStrike" kern="1200" baseline="0" dirty="0" err="1">
                <a:solidFill>
                  <a:schemeClr val="tx1"/>
                </a:solidFill>
                <a:latin typeface="+mn-lt"/>
                <a:ea typeface="+mn-ea"/>
                <a:cs typeface="+mn-cs"/>
              </a:rPr>
              <a:t>VcanBio</a:t>
            </a:r>
            <a:r>
              <a:rPr lang="en-US" sz="1200" b="0" i="0" u="none" strike="noStrike" kern="1200" baseline="0" dirty="0">
                <a:solidFill>
                  <a:schemeClr val="tx1"/>
                </a:solidFill>
                <a:latin typeface="+mn-lt"/>
                <a:ea typeface="+mn-ea"/>
                <a:cs typeface="+mn-cs"/>
              </a:rPr>
              <a:t> Cell &amp; Engineering Corporation—the self-claimed largest biotech company in China—simultaneously opened </a:t>
            </a:r>
            <a:r>
              <a:rPr lang="en-US" sz="1200" b="0" i="0" u="none" strike="noStrike" kern="1200" baseline="0" dirty="0" err="1">
                <a:solidFill>
                  <a:schemeClr val="tx1"/>
                </a:solidFill>
                <a:latin typeface="+mn-lt"/>
                <a:ea typeface="+mn-ea"/>
                <a:cs typeface="+mn-cs"/>
              </a:rPr>
              <a:t>VcanBio</a:t>
            </a:r>
            <a:r>
              <a:rPr lang="en-US" sz="1200" b="0" i="0" u="none" strike="noStrike" kern="1200" baseline="0" dirty="0">
                <a:solidFill>
                  <a:schemeClr val="tx1"/>
                </a:solidFill>
                <a:latin typeface="+mn-lt"/>
                <a:ea typeface="+mn-ea"/>
                <a:cs typeface="+mn-cs"/>
              </a:rPr>
              <a:t> USA and the </a:t>
            </a:r>
            <a:r>
              <a:rPr lang="en-US" sz="1200" b="0" i="0" u="none" strike="noStrike" kern="1200" baseline="0" dirty="0" err="1">
                <a:solidFill>
                  <a:schemeClr val="tx1"/>
                </a:solidFill>
                <a:latin typeface="+mn-lt"/>
                <a:ea typeface="+mn-ea"/>
                <a:cs typeface="+mn-cs"/>
              </a:rPr>
              <a:t>VcanBio</a:t>
            </a:r>
            <a:r>
              <a:rPr lang="en-US" sz="1200" b="0" i="0" u="none" strike="noStrike" kern="1200" baseline="0" dirty="0">
                <a:solidFill>
                  <a:schemeClr val="tx1"/>
                </a:solidFill>
                <a:latin typeface="+mn-lt"/>
                <a:ea typeface="+mn-ea"/>
                <a:cs typeface="+mn-cs"/>
              </a:rPr>
              <a:t> Center for Translational Biotechnology, both located near Boston. Both companies develop cancer immunotherapy products and related technologies. </a:t>
            </a:r>
          </a:p>
          <a:p>
            <a:pPr marL="171450" indent="-171450">
              <a:buFont typeface="Arial" panose="020B0604020202020204" pitchFamily="34" charset="0"/>
              <a:buChar char="•"/>
            </a:pPr>
            <a:r>
              <a:rPr lang="en-US" sz="1200" b="0" i="0" u="none" strike="noStrike" kern="1200" baseline="0" dirty="0" err="1">
                <a:solidFill>
                  <a:schemeClr val="tx1"/>
                </a:solidFill>
                <a:latin typeface="+mn-lt"/>
                <a:ea typeface="+mn-ea"/>
                <a:cs typeface="+mn-cs"/>
              </a:rPr>
              <a:t>Luye</a:t>
            </a:r>
            <a:r>
              <a:rPr lang="en-US" sz="1200" b="0" i="0" u="none" strike="noStrike" kern="1200" baseline="0" dirty="0">
                <a:solidFill>
                  <a:schemeClr val="tx1"/>
                </a:solidFill>
                <a:latin typeface="+mn-lt"/>
                <a:ea typeface="+mn-ea"/>
                <a:cs typeface="+mn-cs"/>
              </a:rPr>
              <a:t> Boston R&amp;D Center by </a:t>
            </a:r>
            <a:r>
              <a:rPr lang="en-US" sz="1200" b="0" i="0" u="none" strike="noStrike" kern="1200" baseline="0" dirty="0" err="1">
                <a:solidFill>
                  <a:schemeClr val="tx1"/>
                </a:solidFill>
                <a:latin typeface="+mn-lt"/>
                <a:ea typeface="+mn-ea"/>
                <a:cs typeface="+mn-cs"/>
              </a:rPr>
              <a:t>Luye</a:t>
            </a:r>
            <a:r>
              <a:rPr lang="en-US" sz="1200" b="0" i="0" u="none" strike="noStrike" kern="1200" baseline="0" dirty="0">
                <a:solidFill>
                  <a:schemeClr val="tx1"/>
                </a:solidFill>
                <a:latin typeface="+mn-lt"/>
                <a:ea typeface="+mn-ea"/>
                <a:cs typeface="+mn-cs"/>
              </a:rPr>
              <a:t> Life Sciences Group for cancer immunotherapy development</a:t>
            </a:r>
          </a:p>
          <a:p>
            <a:pPr marL="171450" indent="-171450">
              <a:buFont typeface="Arial" panose="020B0604020202020204" pitchFamily="34" charset="0"/>
              <a:buChar char="•"/>
            </a:pPr>
            <a:r>
              <a:rPr lang="en-US" sz="1200" b="0" i="0" u="none" strike="noStrike" kern="1200" baseline="0" dirty="0" err="1">
                <a:solidFill>
                  <a:schemeClr val="tx1"/>
                </a:solidFill>
                <a:latin typeface="+mn-lt"/>
                <a:ea typeface="+mn-ea"/>
                <a:cs typeface="+mn-cs"/>
              </a:rPr>
              <a:t>Sihuan</a:t>
            </a:r>
            <a:r>
              <a:rPr lang="en-US" sz="1200" b="0" i="0" u="none" strike="noStrike" kern="1200" baseline="0" dirty="0">
                <a:solidFill>
                  <a:schemeClr val="tx1"/>
                </a:solidFill>
                <a:latin typeface="+mn-lt"/>
                <a:ea typeface="+mn-ea"/>
                <a:cs typeface="+mn-cs"/>
              </a:rPr>
              <a:t> Pharmaceutical set up an R&amp;D Center in the San Francisco Bay area for their immuno-oncology work.</a:t>
            </a:r>
          </a:p>
          <a:p>
            <a:pPr marL="171450" indent="-171450">
              <a:buFont typeface="Arial" panose="020B0604020202020204" pitchFamily="34" charset="0"/>
              <a:buChar char="•"/>
            </a:pPr>
            <a:r>
              <a:rPr lang="en-US" sz="1200" b="0" i="0" u="none" strike="noStrike" kern="1200" baseline="0" dirty="0" err="1">
                <a:solidFill>
                  <a:schemeClr val="tx1"/>
                </a:solidFill>
                <a:latin typeface="+mn-lt"/>
                <a:ea typeface="+mn-ea"/>
                <a:cs typeface="+mn-cs"/>
              </a:rPr>
              <a:t>Novogene</a:t>
            </a:r>
            <a:r>
              <a:rPr lang="en-US" sz="1200" b="0" i="0" u="none" strike="noStrike" kern="1200" baseline="0" dirty="0">
                <a:solidFill>
                  <a:schemeClr val="tx1"/>
                </a:solidFill>
                <a:latin typeface="+mn-lt"/>
                <a:ea typeface="+mn-ea"/>
                <a:cs typeface="+mn-cs"/>
              </a:rPr>
              <a:t>, a provider of genomics services, established a genome sequencing center in the Sacramento area on the campus of UC Davis.</a:t>
            </a:r>
          </a:p>
          <a:p>
            <a:pPr marL="171450" indent="-171450">
              <a:buFont typeface="Arial" panose="020B0604020202020204" pitchFamily="34" charset="0"/>
              <a:buChar char="•"/>
            </a:pPr>
            <a:r>
              <a:rPr lang="en-US" sz="1200" b="0" i="0" u="none" strike="noStrike" kern="1200" baseline="0" dirty="0" err="1">
                <a:solidFill>
                  <a:schemeClr val="tx1"/>
                </a:solidFill>
                <a:latin typeface="+mn-lt"/>
                <a:ea typeface="+mn-ea"/>
                <a:cs typeface="+mn-cs"/>
              </a:rPr>
              <a:t>Genetron</a:t>
            </a:r>
            <a:r>
              <a:rPr lang="en-US" sz="1200" b="0" i="0" u="none" strike="noStrike" kern="1200" baseline="0" dirty="0">
                <a:solidFill>
                  <a:schemeClr val="tx1"/>
                </a:solidFill>
                <a:latin typeface="+mn-lt"/>
                <a:ea typeface="+mn-ea"/>
                <a:cs typeface="+mn-cs"/>
              </a:rPr>
              <a:t> Health Co. Ltd opened their molecular diagnostics and precision medicine center, </a:t>
            </a:r>
            <a:r>
              <a:rPr lang="en-US" sz="1200" b="0" i="0" u="none" strike="noStrike" kern="1200" baseline="0" dirty="0" err="1">
                <a:solidFill>
                  <a:schemeClr val="tx1"/>
                </a:solidFill>
                <a:latin typeface="+mn-lt"/>
                <a:ea typeface="+mn-ea"/>
                <a:cs typeface="+mn-cs"/>
              </a:rPr>
              <a:t>Genetron</a:t>
            </a:r>
            <a:r>
              <a:rPr lang="en-US" sz="1200" b="0" i="0" u="none" strike="noStrike" kern="1200" baseline="0" dirty="0">
                <a:solidFill>
                  <a:schemeClr val="tx1"/>
                </a:solidFill>
                <a:latin typeface="+mn-lt"/>
                <a:ea typeface="+mn-ea"/>
                <a:cs typeface="+mn-cs"/>
              </a:rPr>
              <a:t> Health Technologies, in Research Triangle Park, NC.</a:t>
            </a:r>
          </a:p>
        </p:txBody>
      </p:sp>
    </p:spTree>
    <p:extLst>
      <p:ext uri="{BB962C8B-B14F-4D97-AF65-F5344CB8AC3E}">
        <p14:creationId xmlns:p14="http://schemas.microsoft.com/office/powerpoint/2010/main" val="30325564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8" name="Picture 17"/>
          <p:cNvPicPr>
            <a:picLocks/>
          </p:cNvPicPr>
          <p:nvPr userDrawn="1"/>
        </p:nvPicPr>
        <p:blipFill>
          <a:blip r:embed="rId2">
            <a:extLst>
              <a:ext uri="{28A0092B-C50C-407E-A947-70E740481C1C}">
                <a14:useLocalDpi xmlns:a14="http://schemas.microsoft.com/office/drawing/2010/main" val="0"/>
              </a:ext>
            </a:extLst>
          </a:blip>
          <a:stretch>
            <a:fillRect/>
          </a:stretch>
        </p:blipFill>
        <p:spPr>
          <a:xfrm>
            <a:off x="609602" y="335024"/>
            <a:ext cx="4233672" cy="1566745"/>
          </a:xfrm>
          <a:prstGeom prst="rect">
            <a:avLst/>
          </a:prstGeom>
        </p:spPr>
      </p:pic>
      <p:sp>
        <p:nvSpPr>
          <p:cNvPr id="20" name="Title 1"/>
          <p:cNvSpPr txBox="1">
            <a:spLocks/>
          </p:cNvSpPr>
          <p:nvPr userDrawn="1"/>
        </p:nvSpPr>
        <p:spPr>
          <a:xfrm>
            <a:off x="4406278" y="371930"/>
            <a:ext cx="2680322" cy="1524000"/>
          </a:xfrm>
          <a:prstGeom prst="rect">
            <a:avLst/>
          </a:prstGeom>
          <a:solidFill>
            <a:schemeClr val="bg1"/>
          </a:solidFill>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br>
              <a:rPr kumimoji="0" lang="en-US" sz="1800" b="0" i="0" u="none" strike="noStrike" kern="1200" cap="none" spc="0" normalizeH="0" baseline="0" noProof="0" dirty="0">
                <a:ln>
                  <a:noFill/>
                </a:ln>
                <a:solidFill>
                  <a:srgbClr val="79AD45"/>
                </a:solidFill>
                <a:effectLst/>
                <a:uLnTx/>
                <a:uFillTx/>
                <a:latin typeface="Calibri" panose="020F0502020204030204" pitchFamily="34" charset="0"/>
                <a:ea typeface="+mj-ea"/>
                <a:cs typeface="Calibri" panose="020F0502020204030204" pitchFamily="34" charset="0"/>
              </a:rPr>
            </a:br>
            <a:br>
              <a:rPr kumimoji="0" lang="en-US" sz="1800" b="0" i="0" u="none" strike="noStrike" kern="1200" cap="none" spc="0" normalizeH="0" baseline="0" noProof="0" dirty="0">
                <a:ln>
                  <a:noFill/>
                </a:ln>
                <a:solidFill>
                  <a:srgbClr val="79AD45"/>
                </a:solidFill>
                <a:effectLst/>
                <a:uLnTx/>
                <a:uFillTx/>
                <a:latin typeface="Calibri" panose="020F0502020204030204" pitchFamily="34" charset="0"/>
                <a:ea typeface="+mj-ea"/>
                <a:cs typeface="Calibri" panose="020F0502020204030204" pitchFamily="34" charset="0"/>
              </a:rPr>
            </a:br>
            <a:r>
              <a:rPr kumimoji="0" lang="en-US" sz="1800" b="0" i="0" u="none" strike="noStrike" kern="1200" cap="none" spc="0" normalizeH="0" baseline="0" noProof="0" dirty="0">
                <a:ln>
                  <a:noFill/>
                </a:ln>
                <a:solidFill>
                  <a:srgbClr val="91B042"/>
                </a:solidFill>
                <a:effectLst/>
                <a:uLnTx/>
                <a:uFillTx/>
                <a:latin typeface="Calibri" panose="020F0502020204030204" pitchFamily="34" charset="0"/>
                <a:ea typeface="+mj-ea"/>
                <a:cs typeface="Calibri" panose="020F0502020204030204" pitchFamily="34" charset="0"/>
              </a:rPr>
              <a:t>Science. Security. Strategy.</a:t>
            </a:r>
          </a:p>
        </p:txBody>
      </p:sp>
      <p:grpSp>
        <p:nvGrpSpPr>
          <p:cNvPr id="7" name="Group 6"/>
          <p:cNvGrpSpPr/>
          <p:nvPr userDrawn="1"/>
        </p:nvGrpSpPr>
        <p:grpSpPr>
          <a:xfrm>
            <a:off x="0" y="-8467"/>
            <a:ext cx="12191997"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userDrawn="1"/>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userDrawn="1"/>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userDrawn="1"/>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a:prstGeom prst="rect">
            <a:avLst/>
          </a:prstGeom>
        </p:spPr>
        <p:txBody>
          <a:bodyPr anchor="b">
            <a:noAutofit/>
          </a:bodyPr>
          <a:lstStyle>
            <a:lvl1pPr algn="r">
              <a:defRPr sz="4050" baseline="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7"/>
            <a:ext cx="7766936" cy="1096899"/>
          </a:xfrm>
          <a:prstGeom prst="rect">
            <a:avLst/>
          </a:prstGeom>
        </p:spPr>
        <p:txBody>
          <a:bodyPr anchor="t"/>
          <a:lstStyle>
            <a:lvl1pPr marL="0" indent="0" algn="r">
              <a:buNone/>
              <a:defRPr i="1">
                <a:solidFill>
                  <a:schemeClr val="tx1">
                    <a:lumMod val="50000"/>
                    <a:lumOff val="50000"/>
                  </a:schemeClr>
                </a:solidFill>
                <a:latin typeface="Georgia" panose="02040502050405020303" pitchFamily="18"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5" name="Footer Placeholder 4"/>
          <p:cNvSpPr>
            <a:spLocks noGrp="1"/>
          </p:cNvSpPr>
          <p:nvPr>
            <p:ph type="ftr" sz="quarter" idx="11"/>
          </p:nvPr>
        </p:nvSpPr>
        <p:spPr>
          <a:xfrm>
            <a:off x="1828800" y="6447217"/>
            <a:ext cx="7112000" cy="365125"/>
          </a:xfrm>
        </p:spPr>
        <p:txBody>
          <a:bodyPr/>
          <a:lstStyle/>
          <a:p>
            <a:endParaRPr lang="en-US" dirty="0"/>
          </a:p>
        </p:txBody>
      </p:sp>
    </p:spTree>
    <p:extLst>
      <p:ext uri="{BB962C8B-B14F-4D97-AF65-F5344CB8AC3E}">
        <p14:creationId xmlns:p14="http://schemas.microsoft.com/office/powerpoint/2010/main" val="4446570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no Watermark">
    <p:bg>
      <p:bgPr>
        <a:solidFill>
          <a:schemeClr val="bg1"/>
        </a:solidFill>
        <a:effectLst/>
      </p:bgPr>
    </p:bg>
    <p:spTree>
      <p:nvGrpSpPr>
        <p:cNvPr id="1" name=""/>
        <p:cNvGrpSpPr/>
        <p:nvPr/>
      </p:nvGrpSpPr>
      <p:grpSpPr>
        <a:xfrm>
          <a:off x="0" y="0"/>
          <a:ext cx="0" cy="0"/>
          <a:chOff x="0" y="0"/>
          <a:chExt cx="0" cy="0"/>
        </a:xfrm>
      </p:grpSpPr>
      <p:sp>
        <p:nvSpPr>
          <p:cNvPr id="12" name="Rectangle 11"/>
          <p:cNvSpPr/>
          <p:nvPr userDrawn="1"/>
        </p:nvSpPr>
        <p:spPr>
          <a:xfrm>
            <a:off x="2" y="6400800"/>
            <a:ext cx="12191999" cy="457200"/>
          </a:xfrm>
          <a:prstGeom prst="rect">
            <a:avLst/>
          </a:prstGeom>
          <a:solidFill>
            <a:srgbClr val="9BBB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203200" y="533400"/>
            <a:ext cx="11785600" cy="914400"/>
          </a:xfrm>
          <a:prstGeom prst="rect">
            <a:avLst/>
          </a:prstGeom>
        </p:spPr>
        <p:txBody>
          <a:bodyPr/>
          <a:lstStyle/>
          <a:p>
            <a:r>
              <a:rPr lang="en-US"/>
              <a:t>Click to edit Master title style</a:t>
            </a:r>
          </a:p>
        </p:txBody>
      </p:sp>
      <p:sp>
        <p:nvSpPr>
          <p:cNvPr id="5" name="Footer Placeholder 4"/>
          <p:cNvSpPr>
            <a:spLocks noGrp="1"/>
          </p:cNvSpPr>
          <p:nvPr>
            <p:ph type="ftr" sz="quarter" idx="10"/>
          </p:nvPr>
        </p:nvSpPr>
        <p:spPr/>
        <p:txBody>
          <a:bodyPr/>
          <a:lstStyle/>
          <a:p>
            <a:endParaRPr lang="en-US" dirty="0"/>
          </a:p>
        </p:txBody>
      </p:sp>
      <p:sp>
        <p:nvSpPr>
          <p:cNvPr id="6" name="Slide Number Placeholder 5"/>
          <p:cNvSpPr>
            <a:spLocks noGrp="1"/>
          </p:cNvSpPr>
          <p:nvPr>
            <p:ph type="sldNum" sz="quarter" idx="11"/>
          </p:nvPr>
        </p:nvSpPr>
        <p:spPr/>
        <p:txBody>
          <a:bodyPr/>
          <a:lstStyle/>
          <a:p>
            <a:fld id="{11F79561-EA7F-454C-8C1A-5FBABDDDB662}" type="slidenum">
              <a:rPr lang="en-US" smtClean="0"/>
              <a:pPr/>
              <a:t>‹#›</a:t>
            </a:fld>
            <a:endParaRPr lang="en-US" dirty="0"/>
          </a:p>
        </p:txBody>
      </p:sp>
      <p:pic>
        <p:nvPicPr>
          <p:cNvPr id="7" name="Picture 6"/>
          <p:cNvPicPr>
            <a:picLocks/>
          </p:cNvPicPr>
          <p:nvPr userDrawn="1"/>
        </p:nvPicPr>
        <p:blipFill>
          <a:blip r:embed="rId2" cstate="print">
            <a:extLst>
              <a:ext uri="{28A0092B-C50C-407E-A947-70E740481C1C}">
                <a14:useLocalDpi xmlns:a14="http://schemas.microsoft.com/office/drawing/2010/main" val="0"/>
              </a:ext>
            </a:extLst>
          </a:blip>
          <a:stretch>
            <a:fillRect/>
          </a:stretch>
        </p:blipFill>
        <p:spPr>
          <a:xfrm>
            <a:off x="203202" y="6400800"/>
            <a:ext cx="1508760" cy="457200"/>
          </a:xfrm>
          <a:prstGeom prst="rect">
            <a:avLst/>
          </a:prstGeom>
        </p:spPr>
      </p:pic>
    </p:spTree>
    <p:extLst>
      <p:ext uri="{BB962C8B-B14F-4D97-AF65-F5344CB8AC3E}">
        <p14:creationId xmlns:p14="http://schemas.microsoft.com/office/powerpoint/2010/main" val="10473536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Alt Title Only no Bottom">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03200" y="533400"/>
            <a:ext cx="11785600" cy="914400"/>
          </a:xfrm>
          <a:prstGeom prst="rect">
            <a:avLst/>
          </a:prstGeom>
        </p:spPr>
        <p:txBody>
          <a:bodyPr/>
          <a:lstStyle/>
          <a:p>
            <a:r>
              <a:rPr lang="en-US"/>
              <a:t>Click to edit Master title style</a:t>
            </a:r>
          </a:p>
        </p:txBody>
      </p:sp>
      <p:pic>
        <p:nvPicPr>
          <p:cNvPr id="11" name="Picture 10"/>
          <p:cNvPicPr>
            <a:picLocks/>
          </p:cNvPicPr>
          <p:nvPr userDrawn="1"/>
        </p:nvPicPr>
        <p:blipFill>
          <a:blip r:embed="rId3" cstate="print">
            <a:extLst>
              <a:ext uri="{28A0092B-C50C-407E-A947-70E740481C1C}">
                <a14:useLocalDpi xmlns:a14="http://schemas.microsoft.com/office/drawing/2010/main" val="0"/>
              </a:ext>
            </a:extLst>
          </a:blip>
          <a:stretch>
            <a:fillRect/>
          </a:stretch>
        </p:blipFill>
        <p:spPr>
          <a:xfrm>
            <a:off x="203200" y="6400800"/>
            <a:ext cx="1508760" cy="457200"/>
          </a:xfrm>
          <a:prstGeom prst="rect">
            <a:avLst/>
          </a:prstGeom>
        </p:spPr>
      </p:pic>
      <p:sp>
        <p:nvSpPr>
          <p:cNvPr id="5" name="Footer Placeholder 4"/>
          <p:cNvSpPr>
            <a:spLocks noGrp="1"/>
          </p:cNvSpPr>
          <p:nvPr>
            <p:ph type="ftr" sz="quarter" idx="10"/>
          </p:nvPr>
        </p:nvSpPr>
        <p:spPr/>
        <p:txBody>
          <a:bodyPr/>
          <a:lstStyle/>
          <a:p>
            <a:endParaRPr lang="en-US" dirty="0"/>
          </a:p>
        </p:txBody>
      </p:sp>
      <p:sp>
        <p:nvSpPr>
          <p:cNvPr id="6" name="Slide Number Placeholder 5"/>
          <p:cNvSpPr>
            <a:spLocks noGrp="1"/>
          </p:cNvSpPr>
          <p:nvPr>
            <p:ph type="sldNum" sz="quarter" idx="11"/>
          </p:nvPr>
        </p:nvSpPr>
        <p:spPr/>
        <p:txBody>
          <a:bodyPr/>
          <a:lstStyle/>
          <a:p>
            <a:fld id="{11F79561-EA7F-454C-8C1A-5FBABDDDB662}" type="slidenum">
              <a:rPr lang="en-US" smtClean="0"/>
              <a:pPr/>
              <a:t>‹#›</a:t>
            </a:fld>
            <a:endParaRPr lang="en-US" dirty="0"/>
          </a:p>
        </p:txBody>
      </p:sp>
    </p:spTree>
    <p:extLst>
      <p:ext uri="{BB962C8B-B14F-4D97-AF65-F5344CB8AC3E}">
        <p14:creationId xmlns:p14="http://schemas.microsoft.com/office/powerpoint/2010/main" val="27891524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lt Title Only No Bottom No Watermark">
    <p:spTree>
      <p:nvGrpSpPr>
        <p:cNvPr id="1" name=""/>
        <p:cNvGrpSpPr/>
        <p:nvPr/>
      </p:nvGrpSpPr>
      <p:grpSpPr>
        <a:xfrm>
          <a:off x="0" y="0"/>
          <a:ext cx="0" cy="0"/>
          <a:chOff x="0" y="0"/>
          <a:chExt cx="0" cy="0"/>
        </a:xfrm>
      </p:grpSpPr>
      <p:sp>
        <p:nvSpPr>
          <p:cNvPr id="5" name="Title 4"/>
          <p:cNvSpPr>
            <a:spLocks noGrp="1"/>
          </p:cNvSpPr>
          <p:nvPr>
            <p:ph type="title"/>
          </p:nvPr>
        </p:nvSpPr>
        <p:spPr>
          <a:xfrm>
            <a:off x="203200" y="533400"/>
            <a:ext cx="11785600" cy="914400"/>
          </a:xfrm>
          <a:prstGeom prst="rect">
            <a:avLst/>
          </a:prstGeom>
        </p:spPr>
        <p:txBody>
          <a:bodyPr/>
          <a:lstStyle/>
          <a:p>
            <a:r>
              <a:rPr lang="en-US"/>
              <a:t>Click to edit Master title style</a:t>
            </a:r>
          </a:p>
        </p:txBody>
      </p:sp>
      <p:sp>
        <p:nvSpPr>
          <p:cNvPr id="4" name="Footer Placeholder 3"/>
          <p:cNvSpPr>
            <a:spLocks noGrp="1"/>
          </p:cNvSpPr>
          <p:nvPr>
            <p:ph type="ftr" sz="quarter" idx="10"/>
          </p:nvPr>
        </p:nvSpPr>
        <p:spPr/>
        <p:txBody>
          <a:bodyPr/>
          <a:lstStyle/>
          <a:p>
            <a:endParaRPr lang="en-US" dirty="0"/>
          </a:p>
        </p:txBody>
      </p:sp>
      <p:sp>
        <p:nvSpPr>
          <p:cNvPr id="6" name="Slide Number Placeholder 5"/>
          <p:cNvSpPr>
            <a:spLocks noGrp="1"/>
          </p:cNvSpPr>
          <p:nvPr>
            <p:ph type="sldNum" sz="quarter" idx="11"/>
          </p:nvPr>
        </p:nvSpPr>
        <p:spPr/>
        <p:txBody>
          <a:bodyPr/>
          <a:lstStyle/>
          <a:p>
            <a:fld id="{11F79561-EA7F-454C-8C1A-5FBABDDDB662}" type="slidenum">
              <a:rPr lang="en-US" smtClean="0"/>
              <a:pPr/>
              <a:t>‹#›</a:t>
            </a:fld>
            <a:endParaRPr lang="en-US" dirty="0"/>
          </a:p>
        </p:txBody>
      </p:sp>
      <p:pic>
        <p:nvPicPr>
          <p:cNvPr id="7" name="Picture 6"/>
          <p:cNvPicPr>
            <a:picLocks/>
          </p:cNvPicPr>
          <p:nvPr userDrawn="1"/>
        </p:nvPicPr>
        <p:blipFill>
          <a:blip r:embed="rId2" cstate="print">
            <a:extLst>
              <a:ext uri="{28A0092B-C50C-407E-A947-70E740481C1C}">
                <a14:useLocalDpi xmlns:a14="http://schemas.microsoft.com/office/drawing/2010/main" val="0"/>
              </a:ext>
            </a:extLst>
          </a:blip>
          <a:stretch>
            <a:fillRect/>
          </a:stretch>
        </p:blipFill>
        <p:spPr>
          <a:xfrm>
            <a:off x="203202" y="6400800"/>
            <a:ext cx="1508760" cy="457200"/>
          </a:xfrm>
          <a:prstGeom prst="rect">
            <a:avLst/>
          </a:prstGeom>
        </p:spPr>
      </p:pic>
    </p:spTree>
    <p:extLst>
      <p:ext uri="{BB962C8B-B14F-4D97-AF65-F5344CB8AC3E}">
        <p14:creationId xmlns:p14="http://schemas.microsoft.com/office/powerpoint/2010/main" val="25478484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a:prstGeom prst="rect">
            <a:avLst/>
          </a:prstGeom>
        </p:spPr>
        <p:txBody>
          <a:bodyPr anchor="t"/>
          <a:lstStyle>
            <a:lvl1pPr algn="l">
              <a:defRPr sz="4000" b="1" cap="small" baseline="0"/>
            </a:lvl1pPr>
          </a:lstStyle>
          <a:p>
            <a:r>
              <a:rPr lang="en-US"/>
              <a:t>Click to edit Master title style</a:t>
            </a:r>
            <a:endParaRPr lang="en-US" dirty="0"/>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i="1">
                <a:solidFill>
                  <a:schemeClr val="tx1">
                    <a:tint val="75000"/>
                  </a:schemeClr>
                </a:solidFill>
                <a:latin typeface="Georgia" panose="02040502050405020303" pitchFamily="18"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5" name="Rectangle 4"/>
          <p:cNvSpPr/>
          <p:nvPr userDrawn="1"/>
        </p:nvSpPr>
        <p:spPr>
          <a:xfrm>
            <a:off x="2" y="6400800"/>
            <a:ext cx="12191999" cy="457200"/>
          </a:xfrm>
          <a:prstGeom prst="rect">
            <a:avLst/>
          </a:prstGeom>
          <a:solidFill>
            <a:srgbClr val="9BBB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1" name="Rectangle 10"/>
          <p:cNvSpPr/>
          <p:nvPr userDrawn="1"/>
        </p:nvSpPr>
        <p:spPr>
          <a:xfrm>
            <a:off x="2" y="0"/>
            <a:ext cx="12191999" cy="274320"/>
          </a:xfrm>
          <a:prstGeom prst="rect">
            <a:avLst/>
          </a:prstGeom>
          <a:solidFill>
            <a:srgbClr val="9BBB59"/>
          </a:solidFill>
          <a:ln>
            <a:solidFill>
              <a:srgbClr val="9BBB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0" name="Picture 9"/>
          <p:cNvPicPr>
            <a:picLocks/>
          </p:cNvPicPr>
          <p:nvPr userDrawn="1"/>
        </p:nvPicPr>
        <p:blipFill>
          <a:blip r:embed="rId3" cstate="print">
            <a:extLst>
              <a:ext uri="{28A0092B-C50C-407E-A947-70E740481C1C}">
                <a14:useLocalDpi xmlns:a14="http://schemas.microsoft.com/office/drawing/2010/main" val="0"/>
              </a:ext>
            </a:extLst>
          </a:blip>
          <a:stretch>
            <a:fillRect/>
          </a:stretch>
        </p:blipFill>
        <p:spPr>
          <a:xfrm>
            <a:off x="203202" y="6400800"/>
            <a:ext cx="1508760" cy="457200"/>
          </a:xfrm>
          <a:prstGeom prst="rect">
            <a:avLst/>
          </a:prstGeom>
        </p:spPr>
      </p:pic>
      <p:sp>
        <p:nvSpPr>
          <p:cNvPr id="7" name="Footer Placeholder 6"/>
          <p:cNvSpPr>
            <a:spLocks noGrp="1"/>
          </p:cNvSpPr>
          <p:nvPr>
            <p:ph type="ftr" sz="quarter" idx="10"/>
          </p:nvPr>
        </p:nvSpPr>
        <p:spPr/>
        <p:txBody>
          <a:bodyPr/>
          <a:lstStyle/>
          <a:p>
            <a:endParaRPr lang="en-US" dirty="0"/>
          </a:p>
        </p:txBody>
      </p:sp>
    </p:spTree>
    <p:extLst>
      <p:ext uri="{BB962C8B-B14F-4D97-AF65-F5344CB8AC3E}">
        <p14:creationId xmlns:p14="http://schemas.microsoft.com/office/powerpoint/2010/main" val="21771968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10972800" cy="914400"/>
          </a:xfrm>
          <a:prstGeom prst="rect">
            <a:avLst/>
          </a:prstGeom>
        </p:spPr>
        <p:txBody>
          <a:bodyPr>
            <a:normAutofit/>
          </a:bodyPr>
          <a:lstStyle>
            <a:lvl1pPr>
              <a:defRPr sz="4000">
                <a:latin typeface="+mj-lt"/>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609600" y="1524000"/>
            <a:ext cx="10972800" cy="4724400"/>
          </a:xfrm>
          <a:prstGeom prst="rect">
            <a:avLst/>
          </a:prstGeom>
        </p:spPr>
        <p:txBody>
          <a:bodyPr>
            <a:normAutofit/>
          </a:bodyPr>
          <a:lstStyle>
            <a:lvl1pPr>
              <a:buFont typeface="Arial" pitchFamily="34" charset="0"/>
              <a:buChar char="•"/>
              <a:defRPr sz="2400">
                <a:latin typeface="+mn-lt"/>
              </a:defRPr>
            </a:lvl1pPr>
            <a:lvl2pPr>
              <a:buFont typeface="Arial" pitchFamily="34" charset="0"/>
              <a:buChar char="•"/>
              <a:defRPr sz="2000">
                <a:latin typeface="+mn-lt"/>
              </a:defRPr>
            </a:lvl2pPr>
            <a:lvl3pPr>
              <a:buFont typeface="Arial" pitchFamily="34" charset="0"/>
              <a:buChar char="•"/>
              <a:defRPr sz="1800">
                <a:latin typeface="+mn-lt"/>
              </a:defRPr>
            </a:lvl3pPr>
            <a:lvl4pPr>
              <a:buFont typeface="Arial" pitchFamily="34" charset="0"/>
              <a:buChar char="•"/>
              <a:defRPr sz="1600">
                <a:latin typeface="+mn-lt"/>
              </a:defRPr>
            </a:lvl4pPr>
            <a:lvl5pPr>
              <a:buFont typeface="Arial" pitchFamily="34" charset="0"/>
              <a:buChar char="•"/>
              <a:defRPr sz="1400">
                <a:latin typeface="+mn-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Rectangle 4"/>
          <p:cNvSpPr/>
          <p:nvPr userDrawn="1"/>
        </p:nvSpPr>
        <p:spPr>
          <a:xfrm>
            <a:off x="2" y="6400800"/>
            <a:ext cx="12191999" cy="457200"/>
          </a:xfrm>
          <a:prstGeom prst="rect">
            <a:avLst/>
          </a:prstGeom>
          <a:solidFill>
            <a:srgbClr val="9BBB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7" name="Footer Placeholder 6"/>
          <p:cNvSpPr>
            <a:spLocks noGrp="1"/>
          </p:cNvSpPr>
          <p:nvPr>
            <p:ph type="ftr" sz="quarter" idx="10"/>
          </p:nvPr>
        </p:nvSpPr>
        <p:spPr/>
        <p:txBody>
          <a:bodyPr/>
          <a:lstStyle/>
          <a:p>
            <a:endParaRPr lang="en-US" dirty="0"/>
          </a:p>
        </p:txBody>
      </p:sp>
      <p:sp>
        <p:nvSpPr>
          <p:cNvPr id="8" name="Slide Number Placeholder 7"/>
          <p:cNvSpPr>
            <a:spLocks noGrp="1"/>
          </p:cNvSpPr>
          <p:nvPr>
            <p:ph type="sldNum" sz="quarter" idx="11"/>
          </p:nvPr>
        </p:nvSpPr>
        <p:spPr/>
        <p:txBody>
          <a:bodyPr/>
          <a:lstStyle/>
          <a:p>
            <a:fld id="{11F79561-EA7F-454C-8C1A-5FBABDDDB662}" type="slidenum">
              <a:rPr lang="en-US" smtClean="0"/>
              <a:pPr/>
              <a:t>‹#›</a:t>
            </a:fld>
            <a:endParaRPr lang="en-US" dirty="0"/>
          </a:p>
        </p:txBody>
      </p:sp>
      <p:pic>
        <p:nvPicPr>
          <p:cNvPr id="9" name="Picture 8"/>
          <p:cNvPicPr>
            <a:picLocks/>
          </p:cNvPicPr>
          <p:nvPr userDrawn="1"/>
        </p:nvPicPr>
        <p:blipFill>
          <a:blip r:embed="rId3" cstate="print">
            <a:extLst>
              <a:ext uri="{28A0092B-C50C-407E-A947-70E740481C1C}">
                <a14:useLocalDpi xmlns:a14="http://schemas.microsoft.com/office/drawing/2010/main" val="0"/>
              </a:ext>
            </a:extLst>
          </a:blip>
          <a:stretch>
            <a:fillRect/>
          </a:stretch>
        </p:blipFill>
        <p:spPr>
          <a:xfrm>
            <a:off x="203202" y="6400800"/>
            <a:ext cx="1508760" cy="457200"/>
          </a:xfrm>
          <a:prstGeom prst="rect">
            <a:avLst/>
          </a:prstGeom>
        </p:spPr>
      </p:pic>
    </p:spTree>
    <p:extLst>
      <p:ext uri="{BB962C8B-B14F-4D97-AF65-F5344CB8AC3E}">
        <p14:creationId xmlns:p14="http://schemas.microsoft.com/office/powerpoint/2010/main" val="4195600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10972800" cy="9144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09600" y="1524000"/>
            <a:ext cx="5384800" cy="4724400"/>
          </a:xfrm>
          <a:prstGeom prst="rect">
            <a:avLst/>
          </a:prstGeom>
        </p:spPr>
        <p:txBody>
          <a:bodyPr/>
          <a:lstStyle>
            <a:lvl1pPr>
              <a:defRPr sz="2800">
                <a:latin typeface="+mn-lt"/>
              </a:defRPr>
            </a:lvl1pPr>
            <a:lvl2pPr>
              <a:defRPr sz="2000">
                <a:latin typeface="+mn-lt"/>
              </a:defRPr>
            </a:lvl2pPr>
            <a:lvl3pPr>
              <a:defRPr sz="1800">
                <a:latin typeface="+mn-lt"/>
              </a:defRPr>
            </a:lvl3pPr>
            <a:lvl4pPr>
              <a:defRPr sz="1600">
                <a:latin typeface="+mn-lt"/>
              </a:defRPr>
            </a:lvl4pPr>
            <a:lvl5pPr>
              <a:defRPr sz="1600">
                <a:latin typeface="+mn-lt"/>
              </a:defRPr>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7600" y="1524000"/>
            <a:ext cx="5384800" cy="4724400"/>
          </a:xfrm>
          <a:prstGeom prst="rect">
            <a:avLst/>
          </a:prstGeom>
        </p:spPr>
        <p:txBody>
          <a:bodyPr/>
          <a:lstStyle>
            <a:lvl1pPr>
              <a:defRPr sz="2800">
                <a:latin typeface="+mn-lt"/>
              </a:defRPr>
            </a:lvl1pPr>
            <a:lvl2pPr>
              <a:defRPr sz="2000">
                <a:latin typeface="+mn-lt"/>
              </a:defRPr>
            </a:lvl2pPr>
            <a:lvl3pPr>
              <a:defRPr sz="1800">
                <a:latin typeface="+mn-lt"/>
              </a:defRPr>
            </a:lvl3pPr>
            <a:lvl4pPr>
              <a:defRPr sz="1600">
                <a:latin typeface="+mn-lt"/>
              </a:defRPr>
            </a:lvl4pPr>
            <a:lvl5pPr>
              <a:defRPr sz="1600">
                <a:latin typeface="+mn-lt"/>
              </a:defRPr>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Rectangle 5"/>
          <p:cNvSpPr/>
          <p:nvPr userDrawn="1"/>
        </p:nvSpPr>
        <p:spPr>
          <a:xfrm>
            <a:off x="2" y="6400800"/>
            <a:ext cx="12191999" cy="457200"/>
          </a:xfrm>
          <a:prstGeom prst="rect">
            <a:avLst/>
          </a:prstGeom>
          <a:solidFill>
            <a:srgbClr val="9BBB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Footer Placeholder 4"/>
          <p:cNvSpPr>
            <a:spLocks noGrp="1"/>
          </p:cNvSpPr>
          <p:nvPr>
            <p:ph type="ftr" sz="quarter" idx="10"/>
          </p:nvPr>
        </p:nvSpPr>
        <p:spPr/>
        <p:txBody>
          <a:bodyPr/>
          <a:lstStyle/>
          <a:p>
            <a:endParaRPr lang="en-US" dirty="0"/>
          </a:p>
        </p:txBody>
      </p:sp>
      <p:sp>
        <p:nvSpPr>
          <p:cNvPr id="7" name="Slide Number Placeholder 6"/>
          <p:cNvSpPr>
            <a:spLocks noGrp="1"/>
          </p:cNvSpPr>
          <p:nvPr>
            <p:ph type="sldNum" sz="quarter" idx="11"/>
          </p:nvPr>
        </p:nvSpPr>
        <p:spPr/>
        <p:txBody>
          <a:bodyPr/>
          <a:lstStyle/>
          <a:p>
            <a:fld id="{11F79561-EA7F-454C-8C1A-5FBABDDDB662}" type="slidenum">
              <a:rPr lang="en-US" smtClean="0"/>
              <a:pPr/>
              <a:t>‹#›</a:t>
            </a:fld>
            <a:endParaRPr lang="en-US" dirty="0"/>
          </a:p>
        </p:txBody>
      </p:sp>
      <p:pic>
        <p:nvPicPr>
          <p:cNvPr id="9" name="Picture 8"/>
          <p:cNvPicPr>
            <a:picLocks/>
          </p:cNvPicPr>
          <p:nvPr userDrawn="1"/>
        </p:nvPicPr>
        <p:blipFill>
          <a:blip r:embed="rId3" cstate="print">
            <a:extLst>
              <a:ext uri="{28A0092B-C50C-407E-A947-70E740481C1C}">
                <a14:useLocalDpi xmlns:a14="http://schemas.microsoft.com/office/drawing/2010/main" val="0"/>
              </a:ext>
            </a:extLst>
          </a:blip>
          <a:stretch>
            <a:fillRect/>
          </a:stretch>
        </p:blipFill>
        <p:spPr>
          <a:xfrm>
            <a:off x="203202" y="6400800"/>
            <a:ext cx="1508760" cy="457200"/>
          </a:xfrm>
          <a:prstGeom prst="rect">
            <a:avLst/>
          </a:prstGeom>
        </p:spPr>
      </p:pic>
    </p:spTree>
    <p:extLst>
      <p:ext uri="{BB962C8B-B14F-4D97-AF65-F5344CB8AC3E}">
        <p14:creationId xmlns:p14="http://schemas.microsoft.com/office/powerpoint/2010/main" val="18226015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Rectangle 10"/>
          <p:cNvSpPr/>
          <p:nvPr userDrawn="1"/>
        </p:nvSpPr>
        <p:spPr>
          <a:xfrm>
            <a:off x="2" y="6400800"/>
            <a:ext cx="12191999" cy="457200"/>
          </a:xfrm>
          <a:prstGeom prst="rect">
            <a:avLst/>
          </a:prstGeom>
          <a:solidFill>
            <a:srgbClr val="9BBB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609600" y="533400"/>
            <a:ext cx="10972802" cy="914400"/>
          </a:xfrm>
          <a:prstGeom prst="rect">
            <a:avLst/>
          </a:prstGeo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09600" y="1535113"/>
            <a:ext cx="5386917" cy="639762"/>
          </a:xfrm>
          <a:prstGeom prst="rect">
            <a:avLst/>
          </a:prstGeom>
        </p:spPr>
        <p:txBody>
          <a:bodyPr anchor="b"/>
          <a:lstStyle>
            <a:lvl1pPr marL="0" indent="0">
              <a:buNone/>
              <a:defRPr sz="2400" b="1">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600" y="2174874"/>
            <a:ext cx="5386917" cy="4149726"/>
          </a:xfrm>
          <a:prstGeom prst="rect">
            <a:avLst/>
          </a:prstGeom>
        </p:spPr>
        <p:txBody>
          <a:bodyPr/>
          <a:lstStyle>
            <a:lvl1pPr>
              <a:defRPr sz="2400">
                <a:latin typeface="+mn-lt"/>
              </a:defRPr>
            </a:lvl1pPr>
            <a:lvl2pPr>
              <a:defRPr sz="2000">
                <a:latin typeface="+mn-lt"/>
              </a:defRPr>
            </a:lvl2pPr>
            <a:lvl3pPr>
              <a:defRPr sz="1800">
                <a:latin typeface="+mn-lt"/>
              </a:defRPr>
            </a:lvl3pPr>
            <a:lvl4pPr>
              <a:defRPr sz="1600">
                <a:latin typeface="+mn-lt"/>
              </a:defRPr>
            </a:lvl4pPr>
            <a:lvl5pPr>
              <a:defRPr sz="1600">
                <a:latin typeface="+mn-lt"/>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93369" y="1535113"/>
            <a:ext cx="5389033" cy="639762"/>
          </a:xfrm>
          <a:prstGeom prst="rect">
            <a:avLst/>
          </a:prstGeom>
        </p:spPr>
        <p:txBody>
          <a:bodyPr anchor="b"/>
          <a:lstStyle>
            <a:lvl1pPr marL="0" indent="0">
              <a:buNone/>
              <a:defRPr sz="2400" b="1">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93369" y="2174877"/>
            <a:ext cx="5389033" cy="4149725"/>
          </a:xfrm>
          <a:prstGeom prst="rect">
            <a:avLst/>
          </a:prstGeom>
        </p:spPr>
        <p:txBody>
          <a:bodyPr/>
          <a:lstStyle>
            <a:lvl1pPr>
              <a:defRPr sz="2400">
                <a:latin typeface="+mn-lt"/>
              </a:defRPr>
            </a:lvl1pPr>
            <a:lvl2pPr>
              <a:defRPr sz="2000">
                <a:latin typeface="+mn-lt"/>
              </a:defRPr>
            </a:lvl2pPr>
            <a:lvl3pPr>
              <a:defRPr sz="1800">
                <a:latin typeface="+mn-lt"/>
              </a:defRPr>
            </a:lvl3pPr>
            <a:lvl4pPr>
              <a:defRPr sz="1600">
                <a:latin typeface="+mn-lt"/>
              </a:defRPr>
            </a:lvl4pPr>
            <a:lvl5pPr>
              <a:defRPr sz="1600">
                <a:latin typeface="+mn-lt"/>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Footer Placeholder 6"/>
          <p:cNvSpPr>
            <a:spLocks noGrp="1"/>
          </p:cNvSpPr>
          <p:nvPr>
            <p:ph type="ftr" sz="quarter" idx="10"/>
          </p:nvPr>
        </p:nvSpPr>
        <p:spPr/>
        <p:txBody>
          <a:bodyPr/>
          <a:lstStyle/>
          <a:p>
            <a:endParaRPr lang="en-US" dirty="0"/>
          </a:p>
        </p:txBody>
      </p:sp>
      <p:sp>
        <p:nvSpPr>
          <p:cNvPr id="8" name="Slide Number Placeholder 7"/>
          <p:cNvSpPr>
            <a:spLocks noGrp="1"/>
          </p:cNvSpPr>
          <p:nvPr>
            <p:ph type="sldNum" sz="quarter" idx="11"/>
          </p:nvPr>
        </p:nvSpPr>
        <p:spPr/>
        <p:txBody>
          <a:bodyPr/>
          <a:lstStyle/>
          <a:p>
            <a:fld id="{11F79561-EA7F-454C-8C1A-5FBABDDDB662}" type="slidenum">
              <a:rPr lang="en-US" smtClean="0"/>
              <a:pPr/>
              <a:t>‹#›</a:t>
            </a:fld>
            <a:endParaRPr lang="en-US" dirty="0"/>
          </a:p>
        </p:txBody>
      </p:sp>
      <p:pic>
        <p:nvPicPr>
          <p:cNvPr id="12" name="Picture 11"/>
          <p:cNvPicPr>
            <a:picLocks/>
          </p:cNvPicPr>
          <p:nvPr userDrawn="1"/>
        </p:nvPicPr>
        <p:blipFill>
          <a:blip r:embed="rId3" cstate="print">
            <a:extLst>
              <a:ext uri="{28A0092B-C50C-407E-A947-70E740481C1C}">
                <a14:useLocalDpi xmlns:a14="http://schemas.microsoft.com/office/drawing/2010/main" val="0"/>
              </a:ext>
            </a:extLst>
          </a:blip>
          <a:stretch>
            <a:fillRect/>
          </a:stretch>
        </p:blipFill>
        <p:spPr>
          <a:xfrm>
            <a:off x="203202" y="6400800"/>
            <a:ext cx="1508760" cy="4572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2" name="Rectangle 11"/>
          <p:cNvSpPr/>
          <p:nvPr userDrawn="1"/>
        </p:nvSpPr>
        <p:spPr>
          <a:xfrm>
            <a:off x="2" y="6400800"/>
            <a:ext cx="12191999" cy="457200"/>
          </a:xfrm>
          <a:prstGeom prst="rect">
            <a:avLst/>
          </a:prstGeom>
          <a:solidFill>
            <a:srgbClr val="9BBB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203200" y="533400"/>
            <a:ext cx="11785600" cy="914400"/>
          </a:xfrm>
          <a:prstGeom prst="rect">
            <a:avLst/>
          </a:prstGeom>
        </p:spPr>
        <p:txBody>
          <a:bodyPr/>
          <a:lstStyle/>
          <a:p>
            <a:r>
              <a:rPr lang="en-US"/>
              <a:t>Click to edit Master title style</a:t>
            </a:r>
          </a:p>
        </p:txBody>
      </p:sp>
      <p:sp>
        <p:nvSpPr>
          <p:cNvPr id="5" name="Footer Placeholder 4"/>
          <p:cNvSpPr>
            <a:spLocks noGrp="1"/>
          </p:cNvSpPr>
          <p:nvPr>
            <p:ph type="ftr" sz="quarter" idx="10"/>
          </p:nvPr>
        </p:nvSpPr>
        <p:spPr/>
        <p:txBody>
          <a:bodyPr/>
          <a:lstStyle/>
          <a:p>
            <a:endParaRPr lang="en-US" dirty="0"/>
          </a:p>
        </p:txBody>
      </p:sp>
      <p:sp>
        <p:nvSpPr>
          <p:cNvPr id="6" name="Slide Number Placeholder 5"/>
          <p:cNvSpPr>
            <a:spLocks noGrp="1"/>
          </p:cNvSpPr>
          <p:nvPr>
            <p:ph type="sldNum" sz="quarter" idx="11"/>
          </p:nvPr>
        </p:nvSpPr>
        <p:spPr/>
        <p:txBody>
          <a:bodyPr/>
          <a:lstStyle/>
          <a:p>
            <a:fld id="{11F79561-EA7F-454C-8C1A-5FBABDDDB662}" type="slidenum">
              <a:rPr lang="en-US" smtClean="0"/>
              <a:pPr/>
              <a:t>‹#›</a:t>
            </a:fld>
            <a:endParaRPr lang="en-US" dirty="0"/>
          </a:p>
        </p:txBody>
      </p:sp>
      <p:pic>
        <p:nvPicPr>
          <p:cNvPr id="7" name="Picture 6"/>
          <p:cNvPicPr>
            <a:picLocks/>
          </p:cNvPicPr>
          <p:nvPr userDrawn="1"/>
        </p:nvPicPr>
        <p:blipFill>
          <a:blip r:embed="rId3" cstate="print">
            <a:extLst>
              <a:ext uri="{28A0092B-C50C-407E-A947-70E740481C1C}">
                <a14:useLocalDpi xmlns:a14="http://schemas.microsoft.com/office/drawing/2010/main" val="0"/>
              </a:ext>
            </a:extLst>
          </a:blip>
          <a:stretch>
            <a:fillRect/>
          </a:stretch>
        </p:blipFill>
        <p:spPr>
          <a:xfrm>
            <a:off x="203202" y="6400800"/>
            <a:ext cx="1508760" cy="4572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Rectangle 5"/>
          <p:cNvSpPr/>
          <p:nvPr userDrawn="1"/>
        </p:nvSpPr>
        <p:spPr>
          <a:xfrm>
            <a:off x="2" y="6400800"/>
            <a:ext cx="12191999" cy="457200"/>
          </a:xfrm>
          <a:prstGeom prst="rect">
            <a:avLst/>
          </a:prstGeom>
          <a:solidFill>
            <a:srgbClr val="9BBB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11F79561-EA7F-454C-8C1A-5FBABDDDB662}" type="slidenum">
              <a:rPr lang="en-US" smtClean="0"/>
              <a:pPr/>
              <a:t>‹#›</a:t>
            </a:fld>
            <a:endParaRPr lang="en-US" dirty="0"/>
          </a:p>
        </p:txBody>
      </p:sp>
      <p:pic>
        <p:nvPicPr>
          <p:cNvPr id="7" name="Picture 6"/>
          <p:cNvPicPr>
            <a:picLocks/>
          </p:cNvPicPr>
          <p:nvPr userDrawn="1"/>
        </p:nvPicPr>
        <p:blipFill>
          <a:blip r:embed="rId3" cstate="print">
            <a:extLst>
              <a:ext uri="{28A0092B-C50C-407E-A947-70E740481C1C}">
                <a14:useLocalDpi xmlns:a14="http://schemas.microsoft.com/office/drawing/2010/main" val="0"/>
              </a:ext>
            </a:extLst>
          </a:blip>
          <a:stretch>
            <a:fillRect/>
          </a:stretch>
        </p:blipFill>
        <p:spPr>
          <a:xfrm>
            <a:off x="203202" y="6400800"/>
            <a:ext cx="1508760" cy="457200"/>
          </a:xfrm>
          <a:prstGeom prst="rect">
            <a:avLst/>
          </a:prstGeom>
        </p:spPr>
      </p:pic>
    </p:spTree>
    <p:extLst>
      <p:ext uri="{BB962C8B-B14F-4D97-AF65-F5344CB8AC3E}">
        <p14:creationId xmlns:p14="http://schemas.microsoft.com/office/powerpoint/2010/main" val="13807119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userDrawn="1"/>
        </p:nvSpPr>
        <p:spPr>
          <a:xfrm>
            <a:off x="2" y="6400800"/>
            <a:ext cx="12191999" cy="457200"/>
          </a:xfrm>
          <a:prstGeom prst="rect">
            <a:avLst/>
          </a:prstGeom>
          <a:solidFill>
            <a:srgbClr val="9BBB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Footer Placeholder 6"/>
          <p:cNvSpPr>
            <a:spLocks noGrp="1"/>
          </p:cNvSpPr>
          <p:nvPr>
            <p:ph type="ftr" sz="quarter" idx="10"/>
          </p:nvPr>
        </p:nvSpPr>
        <p:spPr/>
        <p:txBody>
          <a:bodyPr/>
          <a:lstStyle/>
          <a:p>
            <a:endParaRPr lang="en-US" dirty="0"/>
          </a:p>
        </p:txBody>
      </p:sp>
      <p:sp>
        <p:nvSpPr>
          <p:cNvPr id="8" name="Slide Number Placeholder 7"/>
          <p:cNvSpPr>
            <a:spLocks noGrp="1"/>
          </p:cNvSpPr>
          <p:nvPr>
            <p:ph type="sldNum" sz="quarter" idx="11"/>
          </p:nvPr>
        </p:nvSpPr>
        <p:spPr/>
        <p:txBody>
          <a:bodyPr/>
          <a:lstStyle/>
          <a:p>
            <a:fld id="{11F79561-EA7F-454C-8C1A-5FBABDDDB662}" type="slidenum">
              <a:rPr lang="en-US" smtClean="0"/>
              <a:pPr/>
              <a:t>‹#›</a:t>
            </a:fld>
            <a:endParaRPr lang="en-US" dirty="0"/>
          </a:p>
        </p:txBody>
      </p:sp>
      <p:pic>
        <p:nvPicPr>
          <p:cNvPr id="9" name="Picture 8"/>
          <p:cNvPicPr>
            <a:picLocks/>
          </p:cNvPicPr>
          <p:nvPr userDrawn="1"/>
        </p:nvPicPr>
        <p:blipFill>
          <a:blip r:embed="rId2" cstate="print">
            <a:extLst>
              <a:ext uri="{28A0092B-C50C-407E-A947-70E740481C1C}">
                <a14:useLocalDpi xmlns:a14="http://schemas.microsoft.com/office/drawing/2010/main" val="0"/>
              </a:ext>
            </a:extLst>
          </a:blip>
          <a:stretch>
            <a:fillRect/>
          </a:stretch>
        </p:blipFill>
        <p:spPr>
          <a:xfrm>
            <a:off x="203202" y="6400800"/>
            <a:ext cx="1508760" cy="457200"/>
          </a:xfrm>
          <a:prstGeom prst="rect">
            <a:avLst/>
          </a:prstGeom>
        </p:spPr>
      </p:pic>
    </p:spTree>
    <p:extLst>
      <p:ext uri="{BB962C8B-B14F-4D97-AF65-F5344CB8AC3E}">
        <p14:creationId xmlns:p14="http://schemas.microsoft.com/office/powerpoint/2010/main" val="18879455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userDrawn="1"/>
        </p:nvSpPr>
        <p:spPr>
          <a:xfrm>
            <a:off x="2" y="6400800"/>
            <a:ext cx="12191999" cy="457200"/>
          </a:xfrm>
          <a:prstGeom prst="rect">
            <a:avLst/>
          </a:prstGeom>
          <a:solidFill>
            <a:srgbClr val="9BBB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609602" y="533400"/>
            <a:ext cx="4011084" cy="106680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533400"/>
            <a:ext cx="6815667" cy="5791200"/>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633540"/>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Footer Placeholder 6"/>
          <p:cNvSpPr>
            <a:spLocks noGrp="1"/>
          </p:cNvSpPr>
          <p:nvPr>
            <p:ph type="ftr" sz="quarter" idx="10"/>
          </p:nvPr>
        </p:nvSpPr>
        <p:spPr/>
        <p:txBody>
          <a:bodyPr/>
          <a:lstStyle/>
          <a:p>
            <a:endParaRPr lang="en-US" dirty="0"/>
          </a:p>
        </p:txBody>
      </p:sp>
      <p:sp>
        <p:nvSpPr>
          <p:cNvPr id="9" name="Slide Number Placeholder 8"/>
          <p:cNvSpPr>
            <a:spLocks noGrp="1"/>
          </p:cNvSpPr>
          <p:nvPr>
            <p:ph type="sldNum" sz="quarter" idx="11"/>
          </p:nvPr>
        </p:nvSpPr>
        <p:spPr/>
        <p:txBody>
          <a:bodyPr/>
          <a:lstStyle/>
          <a:p>
            <a:fld id="{11F79561-EA7F-454C-8C1A-5FBABDDDB662}" type="slidenum">
              <a:rPr lang="en-US" smtClean="0"/>
              <a:pPr/>
              <a:t>‹#›</a:t>
            </a:fld>
            <a:endParaRPr lang="en-US" dirty="0"/>
          </a:p>
        </p:txBody>
      </p:sp>
      <p:pic>
        <p:nvPicPr>
          <p:cNvPr id="10" name="Picture 9"/>
          <p:cNvPicPr>
            <a:picLocks/>
          </p:cNvPicPr>
          <p:nvPr userDrawn="1"/>
        </p:nvPicPr>
        <p:blipFill>
          <a:blip r:embed="rId2" cstate="print">
            <a:extLst>
              <a:ext uri="{28A0092B-C50C-407E-A947-70E740481C1C}">
                <a14:useLocalDpi xmlns:a14="http://schemas.microsoft.com/office/drawing/2010/main" val="0"/>
              </a:ext>
            </a:extLst>
          </a:blip>
          <a:stretch>
            <a:fillRect/>
          </a:stretch>
        </p:blipFill>
        <p:spPr>
          <a:xfrm>
            <a:off x="203202" y="6400800"/>
            <a:ext cx="1508760" cy="457200"/>
          </a:xfrm>
          <a:prstGeom prst="rect">
            <a:avLst/>
          </a:prstGeom>
        </p:spPr>
      </p:pic>
    </p:spTree>
    <p:extLst>
      <p:ext uri="{BB962C8B-B14F-4D97-AF65-F5344CB8AC3E}">
        <p14:creationId xmlns:p14="http://schemas.microsoft.com/office/powerpoint/2010/main" val="30728002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540000" y="6447217"/>
            <a:ext cx="7112000" cy="365125"/>
          </a:xfrm>
          <a:prstGeom prst="rect">
            <a:avLst/>
          </a:prstGeom>
        </p:spPr>
        <p:txBody>
          <a:bodyPr vert="horz" lIns="91440" tIns="45720" rIns="91440" bIns="45720" rtlCol="0" anchor="ctr"/>
          <a:lstStyle>
            <a:lvl1pPr algn="ctr">
              <a:defRPr sz="1100">
                <a:solidFill>
                  <a:schemeClr val="tx1"/>
                </a:solidFill>
                <a:latin typeface="Trebuchet MS" panose="020B0603020202020204" pitchFamily="34" charset="0"/>
              </a:defRPr>
            </a:lvl1pPr>
          </a:lstStyle>
          <a:p>
            <a:endParaRPr lang="en-US" dirty="0"/>
          </a:p>
        </p:txBody>
      </p:sp>
      <p:sp>
        <p:nvSpPr>
          <p:cNvPr id="6" name="Slide Number Placeholder 5"/>
          <p:cNvSpPr>
            <a:spLocks noGrp="1"/>
          </p:cNvSpPr>
          <p:nvPr>
            <p:ph type="sldNum" sz="quarter" idx="4"/>
          </p:nvPr>
        </p:nvSpPr>
        <p:spPr>
          <a:xfrm>
            <a:off x="11379200" y="6447216"/>
            <a:ext cx="609600" cy="365125"/>
          </a:xfrm>
          <a:prstGeom prst="rect">
            <a:avLst/>
          </a:prstGeom>
        </p:spPr>
        <p:txBody>
          <a:bodyPr vert="horz" lIns="91440" tIns="45720" rIns="91440" bIns="45720" rtlCol="0" anchor="ctr"/>
          <a:lstStyle>
            <a:lvl1pPr algn="l">
              <a:defRPr sz="1400">
                <a:solidFill>
                  <a:schemeClr val="tx1"/>
                </a:solidFill>
                <a:latin typeface="Trebuchet MS" panose="020B0603020202020204" pitchFamily="34" charset="0"/>
              </a:defRPr>
            </a:lvl1pPr>
          </a:lstStyle>
          <a:p>
            <a:fld id="{11F79561-EA7F-454C-8C1A-5FBABDDDB662}" type="slidenum">
              <a:rPr lang="en-US" smtClean="0"/>
              <a:pPr/>
              <a:t>‹#›</a:t>
            </a:fld>
            <a:endParaRPr lang="en-US" dirty="0"/>
          </a:p>
        </p:txBody>
      </p:sp>
      <p:sp>
        <p:nvSpPr>
          <p:cNvPr id="7" name="Text Placeholder 6"/>
          <p:cNvSpPr>
            <a:spLocks noGrp="1"/>
          </p:cNvSpPr>
          <p:nvPr>
            <p:ph type="body" idx="1"/>
          </p:nvPr>
        </p:nvSpPr>
        <p:spPr>
          <a:xfrm>
            <a:off x="609600" y="1371603"/>
            <a:ext cx="10972800" cy="48053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Placeholder 7"/>
          <p:cNvSpPr>
            <a:spLocks noGrp="1"/>
          </p:cNvSpPr>
          <p:nvPr>
            <p:ph type="title"/>
          </p:nvPr>
        </p:nvSpPr>
        <p:spPr>
          <a:xfrm>
            <a:off x="609600" y="365128"/>
            <a:ext cx="10972800" cy="854075"/>
          </a:xfrm>
          <a:prstGeom prst="rect">
            <a:avLst/>
          </a:prstGeom>
        </p:spPr>
        <p:txBody>
          <a:bodyPr vert="horz" lIns="91440" tIns="45720" rIns="91440" bIns="45720" rtlCol="0" anchor="ctr">
            <a:normAutofit/>
          </a:bodyPr>
          <a:lstStyle/>
          <a:p>
            <a:r>
              <a:rPr lang="en-US"/>
              <a:t>Click to edit Master title style</a:t>
            </a:r>
          </a:p>
        </p:txBody>
      </p:sp>
    </p:spTree>
  </p:cSld>
  <p:clrMap bg1="lt1" tx1="dk1" bg2="lt2" tx2="dk2" accent1="accent1" accent2="accent2" accent3="accent3" accent4="accent4" accent5="accent5" accent6="accent6" hlink="hlink" folHlink="folHlink"/>
  <p:sldLayoutIdLst>
    <p:sldLayoutId id="2147483687" r:id="rId1"/>
    <p:sldLayoutId id="2147483717" r:id="rId2"/>
    <p:sldLayoutId id="2147483720" r:id="rId3"/>
    <p:sldLayoutId id="2147483722" r:id="rId4"/>
    <p:sldLayoutId id="2147483653" r:id="rId5"/>
    <p:sldLayoutId id="2147483654" r:id="rId6"/>
    <p:sldLayoutId id="2147483725" r:id="rId7"/>
    <p:sldLayoutId id="2147483719" r:id="rId8"/>
    <p:sldLayoutId id="2147483718" r:id="rId9"/>
    <p:sldLayoutId id="2147483726" r:id="rId10"/>
    <p:sldLayoutId id="2147483724" r:id="rId11"/>
    <p:sldLayoutId id="2147483721" r:id="rId12"/>
  </p:sldLayoutIdLst>
  <p:hf hdr="0" dt="0"/>
  <p:txStyles>
    <p:titleStyle>
      <a:lvl1pPr algn="ctr" defTabSz="914400" rtl="0" eaLnBrk="1" latinLnBrk="0" hangingPunct="1">
        <a:spcBef>
          <a:spcPct val="0"/>
        </a:spcBef>
        <a:buNone/>
        <a:defRPr sz="4000" kern="1200">
          <a:solidFill>
            <a:schemeClr val="tx1"/>
          </a:solidFill>
          <a:latin typeface="Franklin Gothic Demi Cond" panose="020B0706030402020204" pitchFamily="34" charset="0"/>
          <a:ea typeface="+mj-ea"/>
          <a:cs typeface="Arial"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2400" i="0" kern="1200">
          <a:solidFill>
            <a:schemeClr val="tx1"/>
          </a:solidFill>
          <a:latin typeface="+mn-lt"/>
          <a:ea typeface="+mn-ea"/>
          <a:cs typeface="+mn-cs"/>
        </a:defRPr>
      </a:lvl1pPr>
      <a:lvl2pPr marL="800100" indent="-342900" algn="l" defTabSz="914400" rtl="0" eaLnBrk="1" latinLnBrk="0" hangingPunct="1">
        <a:spcBef>
          <a:spcPct val="20000"/>
        </a:spcBef>
        <a:buFont typeface="Arial" panose="020B0604020202020204" pitchFamily="34" charset="0"/>
        <a:buChar char="•"/>
        <a:defRPr sz="2000" i="0" kern="1200">
          <a:solidFill>
            <a:schemeClr val="tx1"/>
          </a:solidFill>
          <a:latin typeface="+mn-lt"/>
          <a:ea typeface="+mn-ea"/>
          <a:cs typeface="+mn-cs"/>
        </a:defRPr>
      </a:lvl2pPr>
      <a:lvl3pPr marL="1257300" indent="-342900" algn="l" defTabSz="914400" rtl="0" eaLnBrk="1" latinLnBrk="0" hangingPunct="1">
        <a:spcBef>
          <a:spcPct val="20000"/>
        </a:spcBef>
        <a:buFont typeface="Arial" panose="020B0604020202020204" pitchFamily="34" charset="0"/>
        <a:buChar char="•"/>
        <a:defRPr sz="1800" i="0" kern="1200">
          <a:solidFill>
            <a:schemeClr val="tx1"/>
          </a:solidFill>
          <a:latin typeface="+mn-lt"/>
          <a:ea typeface="+mn-ea"/>
          <a:cs typeface="+mn-cs"/>
        </a:defRPr>
      </a:lvl3pPr>
      <a:lvl4pPr marL="1714500" indent="-342900" algn="l" defTabSz="914400" rtl="0" eaLnBrk="1" latinLnBrk="0" hangingPunct="1">
        <a:spcBef>
          <a:spcPct val="20000"/>
        </a:spcBef>
        <a:buFont typeface="Arial" panose="020B0604020202020204" pitchFamily="34" charset="0"/>
        <a:buChar char="•"/>
        <a:defRPr sz="1600" i="0" kern="1200">
          <a:solidFill>
            <a:schemeClr val="tx1"/>
          </a:solidFill>
          <a:latin typeface="+mn-lt"/>
          <a:ea typeface="+mn-ea"/>
          <a:cs typeface="+mn-cs"/>
        </a:defRPr>
      </a:lvl4pPr>
      <a:lvl5pPr marL="2171700" indent="-342900" algn="l" defTabSz="914400" rtl="0" eaLnBrk="1" latinLnBrk="0" hangingPunct="1">
        <a:spcBef>
          <a:spcPct val="20000"/>
        </a:spcBef>
        <a:buFont typeface="Arial" panose="020B0604020202020204" pitchFamily="34" charset="0"/>
        <a:buChar char="•"/>
        <a:defRPr sz="1400" i="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chart" Target="../charts/char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hyperlink" Target="mailto:mark@gryphonscientific.com"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8.svg"/><Relationship Id="rId11" Type="http://schemas.openxmlformats.org/officeDocument/2006/relationships/chart" Target="../charts/chart1.xml"/><Relationship Id="rId5" Type="http://schemas.openxmlformats.org/officeDocument/2006/relationships/image" Target="../media/image7.png"/><Relationship Id="rId10" Type="http://schemas.openxmlformats.org/officeDocument/2006/relationships/image" Target="../media/image12.svg"/><Relationship Id="rId4" Type="http://schemas.openxmlformats.org/officeDocument/2006/relationships/image" Target="../media/image6.svg"/><Relationship Id="rId9"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chart" Target="../charts/chart3.xml"/></Relationships>
</file>

<file path=ppt/slides/_rels/slide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br>
              <a:rPr lang="en-US" dirty="0">
                <a:ln>
                  <a:solidFill>
                    <a:schemeClr val="accent1">
                      <a:lumMod val="75000"/>
                    </a:schemeClr>
                  </a:solidFill>
                </a:ln>
              </a:rPr>
            </a:br>
            <a:r>
              <a:rPr lang="en-US" dirty="0">
                <a:ln>
                  <a:solidFill>
                    <a:schemeClr val="accent1">
                      <a:lumMod val="75000"/>
                    </a:schemeClr>
                  </a:solidFill>
                </a:ln>
              </a:rPr>
              <a:t>The Role of U.S. Foreign Engagement in China’s Biotechnology Development</a:t>
            </a:r>
          </a:p>
        </p:txBody>
      </p:sp>
      <p:sp>
        <p:nvSpPr>
          <p:cNvPr id="3" name="Subtitle 2"/>
          <p:cNvSpPr>
            <a:spLocks noGrp="1"/>
          </p:cNvSpPr>
          <p:nvPr>
            <p:ph type="subTitle" idx="1"/>
          </p:nvPr>
        </p:nvSpPr>
        <p:spPr/>
        <p:txBody>
          <a:bodyPr>
            <a:normAutofit fontScale="92500" lnSpcReduction="20000"/>
          </a:bodyPr>
          <a:lstStyle/>
          <a:p>
            <a:r>
              <a:rPr lang="en-US" dirty="0"/>
              <a:t>Mark Kazmierczak, Ph.D.</a:t>
            </a:r>
          </a:p>
          <a:p>
            <a:r>
              <a:rPr lang="en-US" dirty="0"/>
              <a:t>Gryphon Scientific</a:t>
            </a:r>
          </a:p>
          <a:p>
            <a:r>
              <a:rPr lang="en-US" dirty="0"/>
              <a:t>July 18, 2019</a:t>
            </a:r>
          </a:p>
        </p:txBody>
      </p:sp>
      <p:sp>
        <p:nvSpPr>
          <p:cNvPr id="5" name="Footer Placeholder 4">
            <a:extLst>
              <a:ext uri="{FF2B5EF4-FFF2-40B4-BE49-F238E27FC236}">
                <a16:creationId xmlns:a16="http://schemas.microsoft.com/office/drawing/2014/main" id="{E20A9FFF-91C8-40C2-A461-D2A166599D7A}"/>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1062553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BDCBA9-56E1-42C6-B3C2-DAB04CB03C70}"/>
              </a:ext>
            </a:extLst>
          </p:cNvPr>
          <p:cNvSpPr>
            <a:spLocks noGrp="1"/>
          </p:cNvSpPr>
          <p:nvPr>
            <p:ph type="title"/>
          </p:nvPr>
        </p:nvSpPr>
        <p:spPr/>
        <p:txBody>
          <a:bodyPr/>
          <a:lstStyle/>
          <a:p>
            <a:r>
              <a:rPr lang="en-US" dirty="0"/>
              <a:t>Talent Programs</a:t>
            </a:r>
          </a:p>
        </p:txBody>
      </p:sp>
      <p:sp>
        <p:nvSpPr>
          <p:cNvPr id="3" name="Content Placeholder 2">
            <a:extLst>
              <a:ext uri="{FF2B5EF4-FFF2-40B4-BE49-F238E27FC236}">
                <a16:creationId xmlns:a16="http://schemas.microsoft.com/office/drawing/2014/main" id="{118B825B-8DE2-4ABD-ADF1-E641807EE195}"/>
              </a:ext>
            </a:extLst>
          </p:cNvPr>
          <p:cNvSpPr>
            <a:spLocks noGrp="1"/>
          </p:cNvSpPr>
          <p:nvPr>
            <p:ph idx="1"/>
          </p:nvPr>
        </p:nvSpPr>
        <p:spPr/>
        <p:txBody>
          <a:bodyPr/>
          <a:lstStyle/>
          <a:p>
            <a:r>
              <a:rPr lang="en-US" dirty="0"/>
              <a:t>National Science Fund for Distinguished Young Scholars (1994)</a:t>
            </a:r>
          </a:p>
          <a:p>
            <a:r>
              <a:rPr lang="en-US" dirty="0"/>
              <a:t>Hundred Talents Program (1994)</a:t>
            </a:r>
          </a:p>
          <a:p>
            <a:r>
              <a:rPr lang="en-US" dirty="0"/>
              <a:t>Thousand Talents Program (2008)</a:t>
            </a:r>
          </a:p>
          <a:p>
            <a:r>
              <a:rPr lang="en-US" dirty="0"/>
              <a:t>Provincial and local programs</a:t>
            </a:r>
          </a:p>
          <a:p>
            <a:endParaRPr lang="en-US" dirty="0"/>
          </a:p>
          <a:p>
            <a:r>
              <a:rPr lang="en-US" dirty="0"/>
              <a:t>58,000 recruits</a:t>
            </a:r>
          </a:p>
          <a:p>
            <a:r>
              <a:rPr lang="en-US" dirty="0"/>
              <a:t>90% Chinese-born</a:t>
            </a:r>
          </a:p>
          <a:p>
            <a:r>
              <a:rPr lang="en-US" dirty="0"/>
              <a:t>Recent focus on biotechnology and life sciences</a:t>
            </a:r>
          </a:p>
          <a:p>
            <a:pPr lvl="1"/>
            <a:r>
              <a:rPr lang="en-US" dirty="0"/>
              <a:t>44% of 2,629 current participants in the Thousand Talents program specialize in life sciences or medicine (June 2018)</a:t>
            </a:r>
          </a:p>
        </p:txBody>
      </p:sp>
      <p:sp>
        <p:nvSpPr>
          <p:cNvPr id="6" name="Footer Placeholder 5">
            <a:extLst>
              <a:ext uri="{FF2B5EF4-FFF2-40B4-BE49-F238E27FC236}">
                <a16:creationId xmlns:a16="http://schemas.microsoft.com/office/drawing/2014/main" id="{7CC236D2-160C-48D4-9219-7FCBE401B2C0}"/>
              </a:ext>
            </a:extLst>
          </p:cNvPr>
          <p:cNvSpPr>
            <a:spLocks noGrp="1"/>
          </p:cNvSpPr>
          <p:nvPr>
            <p:ph type="ftr" sz="quarter" idx="10"/>
          </p:nvPr>
        </p:nvSpPr>
        <p:spPr/>
        <p:txBody>
          <a:bodyPr/>
          <a:lstStyle/>
          <a:p>
            <a:endParaRPr lang="en-US" dirty="0"/>
          </a:p>
        </p:txBody>
      </p:sp>
      <p:sp>
        <p:nvSpPr>
          <p:cNvPr id="7" name="Slide Number Placeholder 6">
            <a:extLst>
              <a:ext uri="{FF2B5EF4-FFF2-40B4-BE49-F238E27FC236}">
                <a16:creationId xmlns:a16="http://schemas.microsoft.com/office/drawing/2014/main" id="{A5934B56-0943-4E82-84FF-AC9AF5E87940}"/>
              </a:ext>
            </a:extLst>
          </p:cNvPr>
          <p:cNvSpPr>
            <a:spLocks noGrp="1"/>
          </p:cNvSpPr>
          <p:nvPr>
            <p:ph type="sldNum" sz="quarter" idx="11"/>
          </p:nvPr>
        </p:nvSpPr>
        <p:spPr/>
        <p:txBody>
          <a:bodyPr/>
          <a:lstStyle/>
          <a:p>
            <a:fld id="{11F79561-EA7F-454C-8C1A-5FBABDDDB662}" type="slidenum">
              <a:rPr lang="en-US" smtClean="0"/>
              <a:pPr/>
              <a:t>10</a:t>
            </a:fld>
            <a:endParaRPr lang="en-US" dirty="0"/>
          </a:p>
        </p:txBody>
      </p:sp>
    </p:spTree>
    <p:extLst>
      <p:ext uri="{BB962C8B-B14F-4D97-AF65-F5344CB8AC3E}">
        <p14:creationId xmlns:p14="http://schemas.microsoft.com/office/powerpoint/2010/main" val="955293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30A249-5FDD-469B-9B66-934AD18166D2}"/>
              </a:ext>
            </a:extLst>
          </p:cNvPr>
          <p:cNvSpPr>
            <a:spLocks noGrp="1"/>
          </p:cNvSpPr>
          <p:nvPr>
            <p:ph type="title"/>
          </p:nvPr>
        </p:nvSpPr>
        <p:spPr/>
        <p:txBody>
          <a:bodyPr/>
          <a:lstStyle/>
          <a:p>
            <a:r>
              <a:rPr lang="en-US" dirty="0"/>
              <a:t>Foreign Students and Researchers</a:t>
            </a:r>
          </a:p>
        </p:txBody>
      </p:sp>
      <p:graphicFrame>
        <p:nvGraphicFramePr>
          <p:cNvPr id="9" name="Chart 8">
            <a:extLst>
              <a:ext uri="{FF2B5EF4-FFF2-40B4-BE49-F238E27FC236}">
                <a16:creationId xmlns:a16="http://schemas.microsoft.com/office/drawing/2014/main" id="{43C1F6E8-DD01-4BD9-AE63-22F8564CA1EB}"/>
              </a:ext>
            </a:extLst>
          </p:cNvPr>
          <p:cNvGraphicFramePr/>
          <p:nvPr>
            <p:extLst>
              <p:ext uri="{D42A27DB-BD31-4B8C-83A1-F6EECF244321}">
                <p14:modId xmlns:p14="http://schemas.microsoft.com/office/powerpoint/2010/main" val="3445899445"/>
              </p:ext>
            </p:extLst>
          </p:nvPr>
        </p:nvGraphicFramePr>
        <p:xfrm>
          <a:off x="315885" y="1591588"/>
          <a:ext cx="5256522" cy="3285212"/>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7">
            <a:extLst>
              <a:ext uri="{FF2B5EF4-FFF2-40B4-BE49-F238E27FC236}">
                <a16:creationId xmlns:a16="http://schemas.microsoft.com/office/drawing/2014/main" id="{63023759-915D-426A-9560-3900138E382C}"/>
              </a:ext>
            </a:extLst>
          </p:cNvPr>
          <p:cNvSpPr/>
          <p:nvPr/>
        </p:nvSpPr>
        <p:spPr>
          <a:xfrm>
            <a:off x="1219200" y="4876800"/>
            <a:ext cx="2133918" cy="215444"/>
          </a:xfrm>
          <a:prstGeom prst="rect">
            <a:avLst/>
          </a:prstGeom>
        </p:spPr>
        <p:txBody>
          <a:bodyPr wrap="none">
            <a:spAutoFit/>
          </a:bodyPr>
          <a:lstStyle/>
          <a:p>
            <a:pPr>
              <a:spcBef>
                <a:spcPts val="200"/>
              </a:spcBef>
              <a:spcAft>
                <a:spcPts val="400"/>
              </a:spcAft>
            </a:pPr>
            <a:r>
              <a:rPr lang="en-US" sz="800" dirty="0">
                <a:latin typeface="Arial" panose="020B0604020202020204" pitchFamily="34" charset="0"/>
                <a:ea typeface="Times New Roman" panose="02020603050405020304" pitchFamily="18" charset="0"/>
                <a:cs typeface="Times New Roman" panose="02020603050405020304" pitchFamily="18" charset="0"/>
              </a:rPr>
              <a:t>Source: Institute of International Education</a:t>
            </a:r>
          </a:p>
        </p:txBody>
      </p:sp>
      <p:graphicFrame>
        <p:nvGraphicFramePr>
          <p:cNvPr id="11" name="Chart 10">
            <a:extLst>
              <a:ext uri="{FF2B5EF4-FFF2-40B4-BE49-F238E27FC236}">
                <a16:creationId xmlns:a16="http://schemas.microsoft.com/office/drawing/2014/main" id="{FF0D369F-C89A-488A-BF03-C31B8967469F}"/>
              </a:ext>
            </a:extLst>
          </p:cNvPr>
          <p:cNvGraphicFramePr/>
          <p:nvPr>
            <p:extLst>
              <p:ext uri="{D42A27DB-BD31-4B8C-83A1-F6EECF244321}">
                <p14:modId xmlns:p14="http://schemas.microsoft.com/office/powerpoint/2010/main" val="1312149172"/>
              </p:ext>
            </p:extLst>
          </p:nvPr>
        </p:nvGraphicFramePr>
        <p:xfrm>
          <a:off x="6128657" y="1903833"/>
          <a:ext cx="5109787" cy="2972967"/>
        </p:xfrm>
        <a:graphic>
          <a:graphicData uri="http://schemas.openxmlformats.org/drawingml/2006/chart">
            <c:chart xmlns:c="http://schemas.openxmlformats.org/drawingml/2006/chart" xmlns:r="http://schemas.openxmlformats.org/officeDocument/2006/relationships" r:id="rId4"/>
          </a:graphicData>
        </a:graphic>
      </p:graphicFrame>
      <p:sp>
        <p:nvSpPr>
          <p:cNvPr id="12" name="Rectangle 11">
            <a:extLst>
              <a:ext uri="{FF2B5EF4-FFF2-40B4-BE49-F238E27FC236}">
                <a16:creationId xmlns:a16="http://schemas.microsoft.com/office/drawing/2014/main" id="{8396EEFF-05E3-483D-B1C3-27C9E64760A7}"/>
              </a:ext>
            </a:extLst>
          </p:cNvPr>
          <p:cNvSpPr/>
          <p:nvPr/>
        </p:nvSpPr>
        <p:spPr>
          <a:xfrm>
            <a:off x="10463873" y="4876800"/>
            <a:ext cx="774571" cy="215444"/>
          </a:xfrm>
          <a:prstGeom prst="rect">
            <a:avLst/>
          </a:prstGeom>
        </p:spPr>
        <p:txBody>
          <a:bodyPr wrap="none">
            <a:spAutoFit/>
          </a:bodyPr>
          <a:lstStyle/>
          <a:p>
            <a:pPr>
              <a:spcBef>
                <a:spcPts val="200"/>
              </a:spcBef>
              <a:spcAft>
                <a:spcPts val="400"/>
              </a:spcAft>
            </a:pPr>
            <a:r>
              <a:rPr lang="en-US" sz="800" dirty="0">
                <a:latin typeface="Arial" panose="020B0604020202020204" pitchFamily="34" charset="0"/>
                <a:ea typeface="Times New Roman" panose="02020603050405020304" pitchFamily="18" charset="0"/>
                <a:cs typeface="Times New Roman" panose="02020603050405020304" pitchFamily="18" charset="0"/>
              </a:rPr>
              <a:t>Source: NSF</a:t>
            </a:r>
          </a:p>
        </p:txBody>
      </p:sp>
      <p:sp>
        <p:nvSpPr>
          <p:cNvPr id="3" name="Footer Placeholder 2">
            <a:extLst>
              <a:ext uri="{FF2B5EF4-FFF2-40B4-BE49-F238E27FC236}">
                <a16:creationId xmlns:a16="http://schemas.microsoft.com/office/drawing/2014/main" id="{84BFE15F-5270-449F-809D-4F2980E74694}"/>
              </a:ext>
            </a:extLst>
          </p:cNvPr>
          <p:cNvSpPr>
            <a:spLocks noGrp="1"/>
          </p:cNvSpPr>
          <p:nvPr>
            <p:ph type="ftr" sz="quarter" idx="10"/>
          </p:nvPr>
        </p:nvSpPr>
        <p:spPr/>
        <p:txBody>
          <a:bodyPr/>
          <a:lstStyle/>
          <a:p>
            <a:endParaRPr lang="en-US" dirty="0"/>
          </a:p>
        </p:txBody>
      </p:sp>
      <p:sp>
        <p:nvSpPr>
          <p:cNvPr id="6" name="Slide Number Placeholder 5">
            <a:extLst>
              <a:ext uri="{FF2B5EF4-FFF2-40B4-BE49-F238E27FC236}">
                <a16:creationId xmlns:a16="http://schemas.microsoft.com/office/drawing/2014/main" id="{4C3B9B58-BCFC-4888-AD92-A79958019E95}"/>
              </a:ext>
            </a:extLst>
          </p:cNvPr>
          <p:cNvSpPr>
            <a:spLocks noGrp="1"/>
          </p:cNvSpPr>
          <p:nvPr>
            <p:ph type="sldNum" sz="quarter" idx="11"/>
          </p:nvPr>
        </p:nvSpPr>
        <p:spPr/>
        <p:txBody>
          <a:bodyPr/>
          <a:lstStyle/>
          <a:p>
            <a:fld id="{11F79561-EA7F-454C-8C1A-5FBABDDDB662}" type="slidenum">
              <a:rPr lang="en-US" smtClean="0"/>
              <a:pPr/>
              <a:t>11</a:t>
            </a:fld>
            <a:endParaRPr lang="en-US" dirty="0"/>
          </a:p>
        </p:txBody>
      </p:sp>
    </p:spTree>
    <p:extLst>
      <p:ext uri="{BB962C8B-B14F-4D97-AF65-F5344CB8AC3E}">
        <p14:creationId xmlns:p14="http://schemas.microsoft.com/office/powerpoint/2010/main" val="35259996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0107A4-54E4-4E09-8D81-6485E2ABC4D2}"/>
              </a:ext>
            </a:extLst>
          </p:cNvPr>
          <p:cNvSpPr>
            <a:spLocks noGrp="1"/>
          </p:cNvSpPr>
          <p:nvPr>
            <p:ph type="title"/>
          </p:nvPr>
        </p:nvSpPr>
        <p:spPr/>
        <p:txBody>
          <a:bodyPr/>
          <a:lstStyle/>
          <a:p>
            <a:r>
              <a:rPr lang="en-US" dirty="0"/>
              <a:t>China and Healthcare-Related Data</a:t>
            </a:r>
          </a:p>
        </p:txBody>
      </p:sp>
      <p:sp>
        <p:nvSpPr>
          <p:cNvPr id="3" name="Content Placeholder 2">
            <a:extLst>
              <a:ext uri="{FF2B5EF4-FFF2-40B4-BE49-F238E27FC236}">
                <a16:creationId xmlns:a16="http://schemas.microsoft.com/office/drawing/2014/main" id="{B87449B1-5C32-442A-9B21-1ED756FEDDFC}"/>
              </a:ext>
            </a:extLst>
          </p:cNvPr>
          <p:cNvSpPr>
            <a:spLocks noGrp="1"/>
          </p:cNvSpPr>
          <p:nvPr>
            <p:ph idx="1"/>
          </p:nvPr>
        </p:nvSpPr>
        <p:spPr/>
        <p:txBody>
          <a:bodyPr>
            <a:normAutofit/>
          </a:bodyPr>
          <a:lstStyle/>
          <a:p>
            <a:r>
              <a:rPr lang="en-US" dirty="0"/>
              <a:t>Genomic data has become a large focus of China</a:t>
            </a:r>
          </a:p>
          <a:p>
            <a:pPr lvl="1"/>
            <a:r>
              <a:rPr lang="en-US" dirty="0"/>
              <a:t>Chinese citizens and other countries’</a:t>
            </a:r>
          </a:p>
          <a:p>
            <a:r>
              <a:rPr lang="en-US" dirty="0"/>
              <a:t>Chinese investments in healthcare data</a:t>
            </a:r>
          </a:p>
          <a:p>
            <a:pPr lvl="1"/>
            <a:r>
              <a:rPr lang="en-US" dirty="0"/>
              <a:t>2016: Guidance on Promoting and Developing the Application and Development of Big Data in Healthcare Industry</a:t>
            </a:r>
          </a:p>
          <a:p>
            <a:pPr lvl="1"/>
            <a:r>
              <a:rPr lang="en-US" dirty="0"/>
              <a:t>Major regional data health centers in Shanghai and Ningbo</a:t>
            </a:r>
          </a:p>
          <a:p>
            <a:pPr lvl="1"/>
            <a:r>
              <a:rPr lang="en-US" dirty="0"/>
              <a:t>2016: a pilot program to establish four new national and regional centers focused on big data in health and medicine</a:t>
            </a:r>
          </a:p>
          <a:p>
            <a:pPr lvl="2"/>
            <a:r>
              <a:rPr lang="en-US" dirty="0"/>
              <a:t>National Health and Medicine Big Data Center in Nanjing aims to build a genetic database containing the genomes of one million Chinese</a:t>
            </a:r>
          </a:p>
          <a:p>
            <a:pPr lvl="1"/>
            <a:r>
              <a:rPr lang="en-US" dirty="0"/>
              <a:t>Internet and data infrastructure</a:t>
            </a:r>
          </a:p>
        </p:txBody>
      </p:sp>
      <p:sp>
        <p:nvSpPr>
          <p:cNvPr id="6" name="Footer Placeholder 5">
            <a:extLst>
              <a:ext uri="{FF2B5EF4-FFF2-40B4-BE49-F238E27FC236}">
                <a16:creationId xmlns:a16="http://schemas.microsoft.com/office/drawing/2014/main" id="{996618DB-C9D2-4127-B890-1775F6069EAE}"/>
              </a:ext>
            </a:extLst>
          </p:cNvPr>
          <p:cNvSpPr>
            <a:spLocks noGrp="1"/>
          </p:cNvSpPr>
          <p:nvPr>
            <p:ph type="ftr" sz="quarter" idx="10"/>
          </p:nvPr>
        </p:nvSpPr>
        <p:spPr/>
        <p:txBody>
          <a:bodyPr/>
          <a:lstStyle/>
          <a:p>
            <a:endParaRPr lang="en-US" dirty="0"/>
          </a:p>
        </p:txBody>
      </p:sp>
      <p:sp>
        <p:nvSpPr>
          <p:cNvPr id="7" name="Slide Number Placeholder 6">
            <a:extLst>
              <a:ext uri="{FF2B5EF4-FFF2-40B4-BE49-F238E27FC236}">
                <a16:creationId xmlns:a16="http://schemas.microsoft.com/office/drawing/2014/main" id="{49884A6D-243F-454B-84F6-4C1982617E39}"/>
              </a:ext>
            </a:extLst>
          </p:cNvPr>
          <p:cNvSpPr>
            <a:spLocks noGrp="1"/>
          </p:cNvSpPr>
          <p:nvPr>
            <p:ph type="sldNum" sz="quarter" idx="11"/>
          </p:nvPr>
        </p:nvSpPr>
        <p:spPr/>
        <p:txBody>
          <a:bodyPr/>
          <a:lstStyle/>
          <a:p>
            <a:fld id="{11F79561-EA7F-454C-8C1A-5FBABDDDB662}" type="slidenum">
              <a:rPr lang="en-US" smtClean="0"/>
              <a:pPr/>
              <a:t>12</a:t>
            </a:fld>
            <a:endParaRPr lang="en-US" dirty="0"/>
          </a:p>
        </p:txBody>
      </p:sp>
    </p:spTree>
    <p:extLst>
      <p:ext uri="{BB962C8B-B14F-4D97-AF65-F5344CB8AC3E}">
        <p14:creationId xmlns:p14="http://schemas.microsoft.com/office/powerpoint/2010/main" val="1797313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355900-4005-4ACC-AAAF-A6B891148B7B}"/>
              </a:ext>
            </a:extLst>
          </p:cNvPr>
          <p:cNvSpPr>
            <a:spLocks noGrp="1"/>
          </p:cNvSpPr>
          <p:nvPr>
            <p:ph type="title"/>
          </p:nvPr>
        </p:nvSpPr>
        <p:spPr/>
        <p:txBody>
          <a:bodyPr/>
          <a:lstStyle/>
          <a:p>
            <a:r>
              <a:rPr lang="en-US" dirty="0"/>
              <a:t>Chinese Access to U.S. Healthcare Data</a:t>
            </a:r>
          </a:p>
        </p:txBody>
      </p:sp>
      <p:sp>
        <p:nvSpPr>
          <p:cNvPr id="3" name="Content Placeholder 2">
            <a:extLst>
              <a:ext uri="{FF2B5EF4-FFF2-40B4-BE49-F238E27FC236}">
                <a16:creationId xmlns:a16="http://schemas.microsoft.com/office/drawing/2014/main" id="{560C3D53-560C-4E99-B71B-2F1C8436A04B}"/>
              </a:ext>
            </a:extLst>
          </p:cNvPr>
          <p:cNvSpPr>
            <a:spLocks noGrp="1"/>
          </p:cNvSpPr>
          <p:nvPr>
            <p:ph idx="1"/>
          </p:nvPr>
        </p:nvSpPr>
        <p:spPr>
          <a:xfrm>
            <a:off x="609600" y="1524000"/>
            <a:ext cx="5791200" cy="4724400"/>
          </a:xfrm>
        </p:spPr>
        <p:txBody>
          <a:bodyPr>
            <a:normAutofit/>
          </a:bodyPr>
          <a:lstStyle/>
          <a:p>
            <a:r>
              <a:rPr lang="en-US" dirty="0"/>
              <a:t>M&amp;A</a:t>
            </a:r>
          </a:p>
          <a:p>
            <a:pPr lvl="1"/>
            <a:r>
              <a:rPr lang="en-US" dirty="0"/>
              <a:t>BGI acquires Complete Genomics (2013)</a:t>
            </a:r>
          </a:p>
          <a:p>
            <a:pPr lvl="1"/>
            <a:r>
              <a:rPr lang="en-US" dirty="0" err="1"/>
              <a:t>WuXi</a:t>
            </a:r>
            <a:r>
              <a:rPr lang="en-US" dirty="0"/>
              <a:t> </a:t>
            </a:r>
            <a:r>
              <a:rPr lang="en-US" dirty="0" err="1"/>
              <a:t>PharmaTech</a:t>
            </a:r>
            <a:r>
              <a:rPr lang="en-US" dirty="0"/>
              <a:t> acquires </a:t>
            </a:r>
            <a:r>
              <a:rPr lang="en-US" dirty="0" err="1"/>
              <a:t>NextCODE</a:t>
            </a:r>
            <a:r>
              <a:rPr lang="en-US" dirty="0"/>
              <a:t>, spins off </a:t>
            </a:r>
            <a:r>
              <a:rPr lang="en-US" dirty="0" err="1"/>
              <a:t>WuXi</a:t>
            </a:r>
            <a:r>
              <a:rPr lang="en-US" dirty="0"/>
              <a:t> </a:t>
            </a:r>
            <a:r>
              <a:rPr lang="en-US" dirty="0" err="1"/>
              <a:t>NextCODE</a:t>
            </a:r>
            <a:r>
              <a:rPr lang="en-US" dirty="0"/>
              <a:t> Genomics (2015)</a:t>
            </a:r>
          </a:p>
          <a:p>
            <a:r>
              <a:rPr lang="en-US" dirty="0"/>
              <a:t>VC</a:t>
            </a:r>
          </a:p>
          <a:p>
            <a:pPr lvl="1"/>
            <a:r>
              <a:rPr lang="en-US" dirty="0" err="1"/>
              <a:t>WuXi</a:t>
            </a:r>
            <a:r>
              <a:rPr lang="en-US" dirty="0"/>
              <a:t> Healthcare Ventures contributes $10.45 million to a $115 million VC round for 23andMe (2015)</a:t>
            </a:r>
          </a:p>
          <a:p>
            <a:r>
              <a:rPr lang="en-US" dirty="0"/>
              <a:t>Partnerships</a:t>
            </a:r>
          </a:p>
          <a:p>
            <a:pPr lvl="1"/>
            <a:r>
              <a:rPr lang="en-US" dirty="0"/>
              <a:t>BGI </a:t>
            </a:r>
          </a:p>
          <a:p>
            <a:pPr lvl="1"/>
            <a:r>
              <a:rPr lang="en-US" dirty="0" err="1"/>
              <a:t>iCarbonX</a:t>
            </a:r>
            <a:r>
              <a:rPr lang="en-US" dirty="0"/>
              <a:t> – Digital Life Alliance</a:t>
            </a:r>
          </a:p>
          <a:p>
            <a:r>
              <a:rPr lang="en-US" dirty="0"/>
              <a:t>Research facilities and incubators</a:t>
            </a:r>
          </a:p>
        </p:txBody>
      </p:sp>
      <p:graphicFrame>
        <p:nvGraphicFramePr>
          <p:cNvPr id="8" name="Chart 7">
            <a:extLst>
              <a:ext uri="{FF2B5EF4-FFF2-40B4-BE49-F238E27FC236}">
                <a16:creationId xmlns:a16="http://schemas.microsoft.com/office/drawing/2014/main" id="{6D4680B1-BC9B-4330-928C-CC8EB4C51FEA}"/>
              </a:ext>
            </a:extLst>
          </p:cNvPr>
          <p:cNvGraphicFramePr/>
          <p:nvPr>
            <p:extLst>
              <p:ext uri="{D42A27DB-BD31-4B8C-83A1-F6EECF244321}">
                <p14:modId xmlns:p14="http://schemas.microsoft.com/office/powerpoint/2010/main" val="3756032745"/>
              </p:ext>
            </p:extLst>
          </p:nvPr>
        </p:nvGraphicFramePr>
        <p:xfrm>
          <a:off x="6527800" y="1744133"/>
          <a:ext cx="5054600" cy="3369734"/>
        </p:xfrm>
        <a:graphic>
          <a:graphicData uri="http://schemas.openxmlformats.org/drawingml/2006/chart">
            <c:chart xmlns:c="http://schemas.openxmlformats.org/drawingml/2006/chart" xmlns:r="http://schemas.openxmlformats.org/officeDocument/2006/relationships" r:id="rId3"/>
          </a:graphicData>
        </a:graphic>
      </p:graphicFrame>
      <p:sp>
        <p:nvSpPr>
          <p:cNvPr id="6" name="Footer Placeholder 5">
            <a:extLst>
              <a:ext uri="{FF2B5EF4-FFF2-40B4-BE49-F238E27FC236}">
                <a16:creationId xmlns:a16="http://schemas.microsoft.com/office/drawing/2014/main" id="{ABD603FD-E106-4F5B-B2BF-C3465EDCCDEE}"/>
              </a:ext>
            </a:extLst>
          </p:cNvPr>
          <p:cNvSpPr>
            <a:spLocks noGrp="1"/>
          </p:cNvSpPr>
          <p:nvPr>
            <p:ph type="ftr" sz="quarter" idx="10"/>
          </p:nvPr>
        </p:nvSpPr>
        <p:spPr/>
        <p:txBody>
          <a:bodyPr/>
          <a:lstStyle/>
          <a:p>
            <a:endParaRPr lang="en-US" dirty="0"/>
          </a:p>
        </p:txBody>
      </p:sp>
      <p:sp>
        <p:nvSpPr>
          <p:cNvPr id="7" name="Slide Number Placeholder 6">
            <a:extLst>
              <a:ext uri="{FF2B5EF4-FFF2-40B4-BE49-F238E27FC236}">
                <a16:creationId xmlns:a16="http://schemas.microsoft.com/office/drawing/2014/main" id="{6960F1C1-9FF8-4801-91B1-81189706C8B5}"/>
              </a:ext>
            </a:extLst>
          </p:cNvPr>
          <p:cNvSpPr>
            <a:spLocks noGrp="1"/>
          </p:cNvSpPr>
          <p:nvPr>
            <p:ph type="sldNum" sz="quarter" idx="11"/>
          </p:nvPr>
        </p:nvSpPr>
        <p:spPr/>
        <p:txBody>
          <a:bodyPr/>
          <a:lstStyle/>
          <a:p>
            <a:fld id="{11F79561-EA7F-454C-8C1A-5FBABDDDB662}" type="slidenum">
              <a:rPr lang="en-US" smtClean="0"/>
              <a:pPr/>
              <a:t>13</a:t>
            </a:fld>
            <a:endParaRPr lang="en-US" dirty="0"/>
          </a:p>
        </p:txBody>
      </p:sp>
      <p:sp>
        <p:nvSpPr>
          <p:cNvPr id="9" name="Rectangle 8">
            <a:extLst>
              <a:ext uri="{FF2B5EF4-FFF2-40B4-BE49-F238E27FC236}">
                <a16:creationId xmlns:a16="http://schemas.microsoft.com/office/drawing/2014/main" id="{3B95143A-5C92-4D7A-AFB0-BD1780D43DEE}"/>
              </a:ext>
            </a:extLst>
          </p:cNvPr>
          <p:cNvSpPr/>
          <p:nvPr/>
        </p:nvSpPr>
        <p:spPr>
          <a:xfrm>
            <a:off x="10285250" y="5113867"/>
            <a:ext cx="1297150" cy="215444"/>
          </a:xfrm>
          <a:prstGeom prst="rect">
            <a:avLst/>
          </a:prstGeom>
        </p:spPr>
        <p:txBody>
          <a:bodyPr wrap="none">
            <a:spAutoFit/>
          </a:bodyPr>
          <a:lstStyle/>
          <a:p>
            <a:pPr>
              <a:spcBef>
                <a:spcPts val="200"/>
              </a:spcBef>
              <a:spcAft>
                <a:spcPts val="400"/>
              </a:spcAft>
            </a:pPr>
            <a:r>
              <a:rPr lang="en-US" sz="800" dirty="0">
                <a:latin typeface="Arial" panose="020B0604020202020204" pitchFamily="34" charset="0"/>
                <a:ea typeface="Times New Roman" panose="02020603050405020304" pitchFamily="18" charset="0"/>
                <a:cs typeface="Times New Roman" panose="02020603050405020304" pitchFamily="18" charset="0"/>
              </a:rPr>
              <a:t>Source: Rhodium Group</a:t>
            </a:r>
          </a:p>
        </p:txBody>
      </p:sp>
    </p:spTree>
    <p:extLst>
      <p:ext uri="{BB962C8B-B14F-4D97-AF65-F5344CB8AC3E}">
        <p14:creationId xmlns:p14="http://schemas.microsoft.com/office/powerpoint/2010/main" val="14325504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B57AB0-1BE0-4CAD-BC39-9F155CE53006}"/>
              </a:ext>
            </a:extLst>
          </p:cNvPr>
          <p:cNvSpPr>
            <a:spLocks noGrp="1"/>
          </p:cNvSpPr>
          <p:nvPr>
            <p:ph type="title"/>
          </p:nvPr>
        </p:nvSpPr>
        <p:spPr/>
        <p:txBody>
          <a:bodyPr/>
          <a:lstStyle/>
          <a:p>
            <a:r>
              <a:rPr lang="en-US" dirty="0"/>
              <a:t>Data Sharing Laws</a:t>
            </a:r>
          </a:p>
        </p:txBody>
      </p:sp>
      <p:sp>
        <p:nvSpPr>
          <p:cNvPr id="3" name="Content Placeholder 2">
            <a:extLst>
              <a:ext uri="{FF2B5EF4-FFF2-40B4-BE49-F238E27FC236}">
                <a16:creationId xmlns:a16="http://schemas.microsoft.com/office/drawing/2014/main" id="{3D887BD7-D2FF-475E-86DA-09B51496A591}"/>
              </a:ext>
            </a:extLst>
          </p:cNvPr>
          <p:cNvSpPr>
            <a:spLocks noGrp="1"/>
          </p:cNvSpPr>
          <p:nvPr>
            <p:ph idx="1"/>
          </p:nvPr>
        </p:nvSpPr>
        <p:spPr/>
        <p:txBody>
          <a:bodyPr/>
          <a:lstStyle/>
          <a:p>
            <a:r>
              <a:rPr lang="en-US" dirty="0"/>
              <a:t>U.S. – HIPAA</a:t>
            </a:r>
          </a:p>
          <a:p>
            <a:pPr lvl="1"/>
            <a:r>
              <a:rPr lang="en-US" dirty="0"/>
              <a:t>Privacy of patients, not protection of data</a:t>
            </a:r>
          </a:p>
          <a:p>
            <a:pPr lvl="1"/>
            <a:r>
              <a:rPr lang="en-US" dirty="0"/>
              <a:t>Only covers collection/access by a healthcare entity</a:t>
            </a:r>
          </a:p>
          <a:p>
            <a:r>
              <a:rPr lang="en-US" dirty="0"/>
              <a:t>China</a:t>
            </a:r>
          </a:p>
          <a:p>
            <a:pPr lvl="1"/>
            <a:r>
              <a:rPr lang="en-US" dirty="0"/>
              <a:t>Personal data may not be stored or shared overseas</a:t>
            </a:r>
          </a:p>
          <a:p>
            <a:pPr lvl="1"/>
            <a:r>
              <a:rPr lang="en-US" dirty="0"/>
              <a:t>Includes population health data, genetic data</a:t>
            </a:r>
          </a:p>
          <a:p>
            <a:r>
              <a:rPr lang="en-US" dirty="0"/>
              <a:t>EU – GDPR</a:t>
            </a:r>
          </a:p>
          <a:p>
            <a:pPr lvl="1"/>
            <a:r>
              <a:rPr lang="en-US" dirty="0"/>
              <a:t>Specifically includes genetic and biometric data</a:t>
            </a:r>
          </a:p>
          <a:p>
            <a:pPr lvl="1"/>
            <a:r>
              <a:rPr lang="en-US" dirty="0"/>
              <a:t>Anonymized data exempt</a:t>
            </a:r>
          </a:p>
          <a:p>
            <a:pPr lvl="1"/>
            <a:r>
              <a:rPr lang="en-US" dirty="0"/>
              <a:t>Cross-border sharing is regulated – whitelisted countries</a:t>
            </a:r>
          </a:p>
          <a:p>
            <a:endParaRPr lang="en-US" dirty="0"/>
          </a:p>
          <a:p>
            <a:pPr lvl="1"/>
            <a:endParaRPr lang="en-US" dirty="0"/>
          </a:p>
        </p:txBody>
      </p:sp>
      <p:sp>
        <p:nvSpPr>
          <p:cNvPr id="6" name="Footer Placeholder 5">
            <a:extLst>
              <a:ext uri="{FF2B5EF4-FFF2-40B4-BE49-F238E27FC236}">
                <a16:creationId xmlns:a16="http://schemas.microsoft.com/office/drawing/2014/main" id="{3AFBBAC5-0BC7-4100-BF7E-8867035A6BF8}"/>
              </a:ext>
            </a:extLst>
          </p:cNvPr>
          <p:cNvSpPr>
            <a:spLocks noGrp="1"/>
          </p:cNvSpPr>
          <p:nvPr>
            <p:ph type="ftr" sz="quarter" idx="10"/>
          </p:nvPr>
        </p:nvSpPr>
        <p:spPr/>
        <p:txBody>
          <a:bodyPr/>
          <a:lstStyle/>
          <a:p>
            <a:endParaRPr lang="en-US" dirty="0"/>
          </a:p>
        </p:txBody>
      </p:sp>
      <p:sp>
        <p:nvSpPr>
          <p:cNvPr id="7" name="Slide Number Placeholder 6">
            <a:extLst>
              <a:ext uri="{FF2B5EF4-FFF2-40B4-BE49-F238E27FC236}">
                <a16:creationId xmlns:a16="http://schemas.microsoft.com/office/drawing/2014/main" id="{056C8FA6-13D4-4D72-8D64-150EED89854B}"/>
              </a:ext>
            </a:extLst>
          </p:cNvPr>
          <p:cNvSpPr>
            <a:spLocks noGrp="1"/>
          </p:cNvSpPr>
          <p:nvPr>
            <p:ph type="sldNum" sz="quarter" idx="11"/>
          </p:nvPr>
        </p:nvSpPr>
        <p:spPr/>
        <p:txBody>
          <a:bodyPr/>
          <a:lstStyle/>
          <a:p>
            <a:fld id="{11F79561-EA7F-454C-8C1A-5FBABDDDB662}" type="slidenum">
              <a:rPr lang="en-US" smtClean="0"/>
              <a:pPr/>
              <a:t>14</a:t>
            </a:fld>
            <a:endParaRPr lang="en-US" dirty="0"/>
          </a:p>
        </p:txBody>
      </p:sp>
    </p:spTree>
    <p:extLst>
      <p:ext uri="{BB962C8B-B14F-4D97-AF65-F5344CB8AC3E}">
        <p14:creationId xmlns:p14="http://schemas.microsoft.com/office/powerpoint/2010/main" val="2891050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58D25E-36DB-4F38-AD61-08EE6111F0D7}"/>
              </a:ext>
            </a:extLst>
          </p:cNvPr>
          <p:cNvSpPr>
            <a:spLocks noGrp="1"/>
          </p:cNvSpPr>
          <p:nvPr>
            <p:ph type="title"/>
          </p:nvPr>
        </p:nvSpPr>
        <p:spPr/>
        <p:txBody>
          <a:bodyPr/>
          <a:lstStyle/>
          <a:p>
            <a:r>
              <a:rPr lang="en-US" dirty="0"/>
              <a:t>Data Access Issues</a:t>
            </a:r>
          </a:p>
        </p:txBody>
      </p:sp>
      <p:sp>
        <p:nvSpPr>
          <p:cNvPr id="3" name="Content Placeholder 2">
            <a:extLst>
              <a:ext uri="{FF2B5EF4-FFF2-40B4-BE49-F238E27FC236}">
                <a16:creationId xmlns:a16="http://schemas.microsoft.com/office/drawing/2014/main" id="{ED0E54B0-2E30-4EA2-9D12-51BFAB9AEAEE}"/>
              </a:ext>
            </a:extLst>
          </p:cNvPr>
          <p:cNvSpPr>
            <a:spLocks noGrp="1"/>
          </p:cNvSpPr>
          <p:nvPr>
            <p:ph idx="1"/>
          </p:nvPr>
        </p:nvSpPr>
        <p:spPr/>
        <p:txBody>
          <a:bodyPr/>
          <a:lstStyle/>
          <a:p>
            <a:r>
              <a:rPr lang="en-US" dirty="0"/>
              <a:t>Access to U.S. data by Chinese government</a:t>
            </a:r>
          </a:p>
          <a:p>
            <a:pPr lvl="1"/>
            <a:r>
              <a:rPr lang="en-US" dirty="0"/>
              <a:t>No SOEs identified</a:t>
            </a:r>
          </a:p>
          <a:p>
            <a:pPr lvl="1"/>
            <a:r>
              <a:rPr lang="en-US" dirty="0"/>
              <a:t>Coercion or demanding access could occur</a:t>
            </a:r>
          </a:p>
          <a:p>
            <a:pPr lvl="2"/>
            <a:r>
              <a:rPr lang="en-US" dirty="0"/>
              <a:t>Broad powers, few restrictions</a:t>
            </a:r>
          </a:p>
          <a:p>
            <a:r>
              <a:rPr lang="en-US" dirty="0"/>
              <a:t>Cybersecurity breaches</a:t>
            </a:r>
          </a:p>
          <a:p>
            <a:pPr lvl="1"/>
            <a:r>
              <a:rPr lang="en-US" dirty="0"/>
              <a:t>Community Health, Quest Diagnostics, Anthem, UCLA, </a:t>
            </a:r>
            <a:r>
              <a:rPr lang="en-US" dirty="0" err="1"/>
              <a:t>Premera</a:t>
            </a:r>
            <a:endParaRPr lang="en-US" dirty="0"/>
          </a:p>
          <a:p>
            <a:r>
              <a:rPr lang="en-US" dirty="0"/>
              <a:t>Risks</a:t>
            </a:r>
          </a:p>
          <a:p>
            <a:pPr lvl="1"/>
            <a:r>
              <a:rPr lang="en-US" dirty="0"/>
              <a:t>Economic competition</a:t>
            </a:r>
          </a:p>
          <a:p>
            <a:pPr lvl="1"/>
            <a:r>
              <a:rPr lang="en-US" dirty="0"/>
              <a:t>U.S. dependence on China</a:t>
            </a:r>
          </a:p>
          <a:p>
            <a:pPr lvl="1"/>
            <a:r>
              <a:rPr lang="en-US" dirty="0"/>
              <a:t>Targeting individuals</a:t>
            </a:r>
          </a:p>
          <a:p>
            <a:pPr lvl="1"/>
            <a:endParaRPr lang="en-US" dirty="0"/>
          </a:p>
        </p:txBody>
      </p:sp>
      <p:sp>
        <p:nvSpPr>
          <p:cNvPr id="4" name="Footer Placeholder 3">
            <a:extLst>
              <a:ext uri="{FF2B5EF4-FFF2-40B4-BE49-F238E27FC236}">
                <a16:creationId xmlns:a16="http://schemas.microsoft.com/office/drawing/2014/main" id="{1A3E039A-C76A-4EA7-94D5-A645702E6539}"/>
              </a:ext>
            </a:extLst>
          </p:cNvPr>
          <p:cNvSpPr>
            <a:spLocks noGrp="1"/>
          </p:cNvSpPr>
          <p:nvPr>
            <p:ph type="ftr" sz="quarter" idx="10"/>
          </p:nvPr>
        </p:nvSpPr>
        <p:spPr/>
        <p:txBody>
          <a:bodyPr/>
          <a:lstStyle/>
          <a:p>
            <a:endParaRPr lang="en-US" dirty="0"/>
          </a:p>
        </p:txBody>
      </p:sp>
      <p:sp>
        <p:nvSpPr>
          <p:cNvPr id="5" name="Slide Number Placeholder 4">
            <a:extLst>
              <a:ext uri="{FF2B5EF4-FFF2-40B4-BE49-F238E27FC236}">
                <a16:creationId xmlns:a16="http://schemas.microsoft.com/office/drawing/2014/main" id="{58A5480E-794D-456C-906B-FA5FDD100EC3}"/>
              </a:ext>
            </a:extLst>
          </p:cNvPr>
          <p:cNvSpPr>
            <a:spLocks noGrp="1"/>
          </p:cNvSpPr>
          <p:nvPr>
            <p:ph type="sldNum" sz="quarter" idx="11"/>
          </p:nvPr>
        </p:nvSpPr>
        <p:spPr/>
        <p:txBody>
          <a:bodyPr/>
          <a:lstStyle/>
          <a:p>
            <a:fld id="{11F79561-EA7F-454C-8C1A-5FBABDDDB662}" type="slidenum">
              <a:rPr lang="en-US" smtClean="0"/>
              <a:pPr/>
              <a:t>15</a:t>
            </a:fld>
            <a:endParaRPr lang="en-US" dirty="0"/>
          </a:p>
        </p:txBody>
      </p:sp>
    </p:spTree>
    <p:extLst>
      <p:ext uri="{BB962C8B-B14F-4D97-AF65-F5344CB8AC3E}">
        <p14:creationId xmlns:p14="http://schemas.microsoft.com/office/powerpoint/2010/main" val="34664379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70F84-4A67-410F-A4D2-D0A64F47DD64}"/>
              </a:ext>
            </a:extLst>
          </p:cNvPr>
          <p:cNvSpPr>
            <a:spLocks noGrp="1"/>
          </p:cNvSpPr>
          <p:nvPr>
            <p:ph type="title"/>
          </p:nvPr>
        </p:nvSpPr>
        <p:spPr/>
        <p:txBody>
          <a:bodyPr/>
          <a:lstStyle/>
          <a:p>
            <a:r>
              <a:rPr lang="en-US" dirty="0"/>
              <a:t>Recommendations</a:t>
            </a:r>
          </a:p>
        </p:txBody>
      </p:sp>
      <p:sp>
        <p:nvSpPr>
          <p:cNvPr id="3" name="Content Placeholder 2">
            <a:extLst>
              <a:ext uri="{FF2B5EF4-FFF2-40B4-BE49-F238E27FC236}">
                <a16:creationId xmlns:a16="http://schemas.microsoft.com/office/drawing/2014/main" id="{70F260EB-905E-4C52-ACFC-778B34C4950B}"/>
              </a:ext>
            </a:extLst>
          </p:cNvPr>
          <p:cNvSpPr>
            <a:spLocks noGrp="1"/>
          </p:cNvSpPr>
          <p:nvPr>
            <p:ph idx="1"/>
          </p:nvPr>
        </p:nvSpPr>
        <p:spPr/>
        <p:txBody>
          <a:bodyPr>
            <a:normAutofit/>
          </a:bodyPr>
          <a:lstStyle/>
          <a:p>
            <a:pPr marL="457200" indent="-457200">
              <a:buFont typeface="+mj-lt"/>
              <a:buAutoNum type="arabicPeriod"/>
            </a:pPr>
            <a:r>
              <a:rPr lang="en-US" b="1" dirty="0"/>
              <a:t>Update and expand the National </a:t>
            </a:r>
            <a:r>
              <a:rPr lang="en-US" b="1" dirty="0" err="1"/>
              <a:t>Bioeconomy</a:t>
            </a:r>
            <a:r>
              <a:rPr lang="en-US" b="1" dirty="0"/>
              <a:t> Blueprint</a:t>
            </a:r>
          </a:p>
          <a:p>
            <a:pPr marL="457200" indent="-457200">
              <a:buFont typeface="+mj-lt"/>
              <a:buAutoNum type="arabicPeriod"/>
            </a:pPr>
            <a:endParaRPr lang="en-US" b="1" dirty="0"/>
          </a:p>
          <a:p>
            <a:pPr marL="457200" indent="-457200">
              <a:buFont typeface="+mj-lt"/>
              <a:buAutoNum type="arabicPeriod"/>
            </a:pPr>
            <a:r>
              <a:rPr lang="en-US" b="1" dirty="0"/>
              <a:t>Careful implementation of CFIUS and export control reform, including defining emerging and foundational technologies </a:t>
            </a:r>
          </a:p>
          <a:p>
            <a:pPr marL="457200" indent="-457200">
              <a:buFont typeface="+mj-lt"/>
              <a:buAutoNum type="arabicPeriod"/>
            </a:pPr>
            <a:endParaRPr lang="en-US" b="1" dirty="0"/>
          </a:p>
          <a:p>
            <a:pPr marL="457200" indent="-457200">
              <a:buFont typeface="+mj-lt"/>
              <a:buAutoNum type="arabicPeriod"/>
            </a:pPr>
            <a:r>
              <a:rPr lang="en-US" b="1" dirty="0"/>
              <a:t>Develop federal guidance for international data agreements and IPR protection </a:t>
            </a:r>
            <a:r>
              <a:rPr lang="en-US" b="1" dirty="0" err="1"/>
              <a:t>w.r.t.</a:t>
            </a:r>
            <a:r>
              <a:rPr lang="en-US" b="1" dirty="0"/>
              <a:t> foreign workers</a:t>
            </a:r>
          </a:p>
          <a:p>
            <a:pPr marL="457200" indent="-457200">
              <a:buFont typeface="+mj-lt"/>
              <a:buAutoNum type="arabicPeriod"/>
            </a:pPr>
            <a:endParaRPr lang="en-US" b="1" dirty="0"/>
          </a:p>
          <a:p>
            <a:pPr marL="457200" indent="-457200">
              <a:buFont typeface="+mj-lt"/>
              <a:buAutoNum type="arabicPeriod"/>
            </a:pPr>
            <a:r>
              <a:rPr lang="en-US" b="1" dirty="0"/>
              <a:t>Enhance regulations and cybersecurity measures to protect personal data on U.S. citizens</a:t>
            </a:r>
            <a:endParaRPr lang="en-US" dirty="0"/>
          </a:p>
          <a:p>
            <a:pPr marL="914400" lvl="1" indent="-457200">
              <a:buFont typeface="+mj-lt"/>
              <a:buAutoNum type="arabicPeriod" startAt="3"/>
            </a:pPr>
            <a:endParaRPr lang="en-US" b="1" dirty="0"/>
          </a:p>
        </p:txBody>
      </p:sp>
      <p:sp>
        <p:nvSpPr>
          <p:cNvPr id="6" name="Footer Placeholder 5">
            <a:extLst>
              <a:ext uri="{FF2B5EF4-FFF2-40B4-BE49-F238E27FC236}">
                <a16:creationId xmlns:a16="http://schemas.microsoft.com/office/drawing/2014/main" id="{F8155799-DDD5-4075-9D4B-14051824540A}"/>
              </a:ext>
            </a:extLst>
          </p:cNvPr>
          <p:cNvSpPr>
            <a:spLocks noGrp="1"/>
          </p:cNvSpPr>
          <p:nvPr>
            <p:ph type="ftr" sz="quarter" idx="10"/>
          </p:nvPr>
        </p:nvSpPr>
        <p:spPr/>
        <p:txBody>
          <a:bodyPr/>
          <a:lstStyle/>
          <a:p>
            <a:endParaRPr lang="en-US" dirty="0"/>
          </a:p>
        </p:txBody>
      </p:sp>
      <p:sp>
        <p:nvSpPr>
          <p:cNvPr id="7" name="Slide Number Placeholder 6">
            <a:extLst>
              <a:ext uri="{FF2B5EF4-FFF2-40B4-BE49-F238E27FC236}">
                <a16:creationId xmlns:a16="http://schemas.microsoft.com/office/drawing/2014/main" id="{AA17DB0A-4342-4F63-9ECB-1F99988927B7}"/>
              </a:ext>
            </a:extLst>
          </p:cNvPr>
          <p:cNvSpPr>
            <a:spLocks noGrp="1"/>
          </p:cNvSpPr>
          <p:nvPr>
            <p:ph type="sldNum" sz="quarter" idx="11"/>
          </p:nvPr>
        </p:nvSpPr>
        <p:spPr/>
        <p:txBody>
          <a:bodyPr/>
          <a:lstStyle/>
          <a:p>
            <a:fld id="{11F79561-EA7F-454C-8C1A-5FBABDDDB662}" type="slidenum">
              <a:rPr lang="en-US" smtClean="0"/>
              <a:pPr/>
              <a:t>16</a:t>
            </a:fld>
            <a:endParaRPr lang="en-US" dirty="0"/>
          </a:p>
        </p:txBody>
      </p:sp>
    </p:spTree>
    <p:extLst>
      <p:ext uri="{BB962C8B-B14F-4D97-AF65-F5344CB8AC3E}">
        <p14:creationId xmlns:p14="http://schemas.microsoft.com/office/powerpoint/2010/main" val="1971701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tx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tx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tx1"/>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6" end="6"/>
                                            </p:txEl>
                                          </p:spTgt>
                                        </p:tgtEl>
                                        <p:attrNameLst>
                                          <p:attrName>ppt_c</p:attrName>
                                        </p:attrNameLst>
                                      </p:cBhvr>
                                      <p:to>
                                        <a:schemeClr val="tx1"/>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C7A878-0509-40D8-977B-FFB68FCA6BBF}"/>
              </a:ext>
            </a:extLst>
          </p:cNvPr>
          <p:cNvSpPr>
            <a:spLocks noGrp="1"/>
          </p:cNvSpPr>
          <p:nvPr>
            <p:ph type="title"/>
          </p:nvPr>
        </p:nvSpPr>
        <p:spPr>
          <a:xfrm>
            <a:off x="609600" y="533400"/>
            <a:ext cx="10972800" cy="914400"/>
          </a:xfrm>
        </p:spPr>
        <p:txBody>
          <a:bodyPr/>
          <a:lstStyle/>
          <a:p>
            <a:r>
              <a:rPr lang="en-US" dirty="0"/>
              <a:t>Credits</a:t>
            </a:r>
          </a:p>
        </p:txBody>
      </p:sp>
      <p:sp>
        <p:nvSpPr>
          <p:cNvPr id="3" name="Content Placeholder 2">
            <a:extLst>
              <a:ext uri="{FF2B5EF4-FFF2-40B4-BE49-F238E27FC236}">
                <a16:creationId xmlns:a16="http://schemas.microsoft.com/office/drawing/2014/main" id="{DC551627-C84E-42C0-98DD-8BBDF720D75B}"/>
              </a:ext>
            </a:extLst>
          </p:cNvPr>
          <p:cNvSpPr>
            <a:spLocks noGrp="1"/>
          </p:cNvSpPr>
          <p:nvPr>
            <p:ph idx="1"/>
          </p:nvPr>
        </p:nvSpPr>
        <p:spPr/>
        <p:txBody>
          <a:bodyPr/>
          <a:lstStyle/>
          <a:p>
            <a:pPr marL="0" indent="0">
              <a:buNone/>
            </a:pPr>
            <a:r>
              <a:rPr lang="en-US" dirty="0"/>
              <a:t>Mark Kazmierczak, Ph.D.</a:t>
            </a:r>
          </a:p>
          <a:p>
            <a:pPr marL="0" indent="0">
              <a:buNone/>
            </a:pPr>
            <a:r>
              <a:rPr lang="en-US" dirty="0"/>
              <a:t>Gryphon Scientific</a:t>
            </a:r>
          </a:p>
          <a:p>
            <a:pPr marL="0" indent="0">
              <a:buNone/>
            </a:pPr>
            <a:r>
              <a:rPr lang="en-US" dirty="0">
                <a:solidFill>
                  <a:schemeClr val="accent5"/>
                </a:solidFill>
                <a:hlinkClick r:id="rId3">
                  <a:extLst>
                    <a:ext uri="{A12FA001-AC4F-418D-AE19-62706E023703}">
                      <ahyp:hlinkClr xmlns:ahyp="http://schemas.microsoft.com/office/drawing/2018/hyperlinkcolor" val="tx"/>
                    </a:ext>
                  </a:extLst>
                </a:hlinkClick>
              </a:rPr>
              <a:t>mark@gryphonscientific.com</a:t>
            </a:r>
            <a:endParaRPr lang="en-US" dirty="0">
              <a:solidFill>
                <a:schemeClr val="accent5"/>
              </a:solidFill>
            </a:endParaRPr>
          </a:p>
          <a:p>
            <a:pPr marL="0" indent="0">
              <a:buNone/>
            </a:pPr>
            <a:r>
              <a:rPr lang="en-US" dirty="0"/>
              <a:t>301-270-0374</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r>
              <a:rPr lang="en-US" sz="1600" dirty="0"/>
              <a:t>Report:</a:t>
            </a:r>
          </a:p>
          <a:p>
            <a:pPr marL="0" indent="0">
              <a:buNone/>
            </a:pPr>
            <a:r>
              <a:rPr lang="en-US" sz="1600" dirty="0">
                <a:solidFill>
                  <a:schemeClr val="accent5"/>
                </a:solidFill>
              </a:rPr>
              <a:t>https://www.uscc.gov/Research/china%E2%80%99s-biotechnology-development-role-us-and-other-foreign-engagement </a:t>
            </a:r>
          </a:p>
          <a:p>
            <a:pPr marL="0" indent="0">
              <a:buNone/>
            </a:pPr>
            <a:endParaRPr lang="en-US" sz="2000" dirty="0"/>
          </a:p>
        </p:txBody>
      </p:sp>
      <p:sp>
        <p:nvSpPr>
          <p:cNvPr id="7" name="Footer Placeholder 6">
            <a:extLst>
              <a:ext uri="{FF2B5EF4-FFF2-40B4-BE49-F238E27FC236}">
                <a16:creationId xmlns:a16="http://schemas.microsoft.com/office/drawing/2014/main" id="{7CA70D62-7802-40C6-A075-0AC05244D634}"/>
              </a:ext>
            </a:extLst>
          </p:cNvPr>
          <p:cNvSpPr>
            <a:spLocks noGrp="1"/>
          </p:cNvSpPr>
          <p:nvPr>
            <p:ph type="ftr" sz="quarter" idx="10"/>
          </p:nvPr>
        </p:nvSpPr>
        <p:spPr/>
        <p:txBody>
          <a:bodyPr/>
          <a:lstStyle/>
          <a:p>
            <a:endParaRPr lang="en-US" dirty="0"/>
          </a:p>
        </p:txBody>
      </p:sp>
      <p:sp>
        <p:nvSpPr>
          <p:cNvPr id="8" name="Slide Number Placeholder 7">
            <a:extLst>
              <a:ext uri="{FF2B5EF4-FFF2-40B4-BE49-F238E27FC236}">
                <a16:creationId xmlns:a16="http://schemas.microsoft.com/office/drawing/2014/main" id="{CB52FD7C-1404-48D8-94A3-F16F484F563D}"/>
              </a:ext>
            </a:extLst>
          </p:cNvPr>
          <p:cNvSpPr>
            <a:spLocks noGrp="1"/>
          </p:cNvSpPr>
          <p:nvPr>
            <p:ph type="sldNum" sz="quarter" idx="11"/>
          </p:nvPr>
        </p:nvSpPr>
        <p:spPr/>
        <p:txBody>
          <a:bodyPr/>
          <a:lstStyle/>
          <a:p>
            <a:fld id="{11F79561-EA7F-454C-8C1A-5FBABDDDB662}" type="slidenum">
              <a:rPr lang="en-US" smtClean="0"/>
              <a:pPr/>
              <a:t>17</a:t>
            </a:fld>
            <a:endParaRPr lang="en-US" dirty="0"/>
          </a:p>
        </p:txBody>
      </p:sp>
      <p:sp>
        <p:nvSpPr>
          <p:cNvPr id="4" name="TextBox 3">
            <a:extLst>
              <a:ext uri="{FF2B5EF4-FFF2-40B4-BE49-F238E27FC236}">
                <a16:creationId xmlns:a16="http://schemas.microsoft.com/office/drawing/2014/main" id="{4D66B73E-A272-423C-AC95-513C2749E39E}"/>
              </a:ext>
            </a:extLst>
          </p:cNvPr>
          <p:cNvSpPr txBox="1"/>
          <p:nvPr/>
        </p:nvSpPr>
        <p:spPr>
          <a:xfrm>
            <a:off x="6781800" y="1524000"/>
            <a:ext cx="2923236" cy="3247043"/>
          </a:xfrm>
          <a:prstGeom prst="rect">
            <a:avLst/>
          </a:prstGeom>
          <a:noFill/>
        </p:spPr>
        <p:txBody>
          <a:bodyPr wrap="none" rtlCol="0">
            <a:spAutoFit/>
          </a:bodyPr>
          <a:lstStyle/>
          <a:p>
            <a:r>
              <a:rPr lang="en-US" sz="2000" b="1" dirty="0"/>
              <a:t>Team Members</a:t>
            </a:r>
          </a:p>
          <a:p>
            <a:endParaRPr lang="en-US" sz="2000" u="sng" dirty="0"/>
          </a:p>
          <a:p>
            <a:pPr>
              <a:spcAft>
                <a:spcPts val="300"/>
              </a:spcAft>
            </a:pPr>
            <a:r>
              <a:rPr lang="en-US" sz="2000" u="sng" dirty="0"/>
              <a:t>Gryphon Scientific</a:t>
            </a:r>
          </a:p>
          <a:p>
            <a:r>
              <a:rPr lang="en-US" sz="2000" dirty="0"/>
              <a:t>Ryan </a:t>
            </a:r>
            <a:r>
              <a:rPr lang="en-US" sz="2000" dirty="0" err="1"/>
              <a:t>Ritterson</a:t>
            </a:r>
            <a:r>
              <a:rPr lang="en-US" sz="2000" dirty="0"/>
              <a:t>, Ph.D.</a:t>
            </a:r>
          </a:p>
          <a:p>
            <a:r>
              <a:rPr lang="en-US" sz="2000" dirty="0"/>
              <a:t>Danielle Gardner</a:t>
            </a:r>
          </a:p>
          <a:p>
            <a:r>
              <a:rPr lang="en-US" sz="2000" dirty="0"/>
              <a:t>Rocco Casagrande, Ph.D.</a:t>
            </a:r>
          </a:p>
          <a:p>
            <a:endParaRPr lang="en-US" sz="2000" dirty="0"/>
          </a:p>
          <a:p>
            <a:pPr>
              <a:spcAft>
                <a:spcPts val="300"/>
              </a:spcAft>
            </a:pPr>
            <a:r>
              <a:rPr lang="en-US" sz="2000" u="sng" dirty="0"/>
              <a:t>Rhodium Group</a:t>
            </a:r>
          </a:p>
          <a:p>
            <a:r>
              <a:rPr lang="en-US" sz="2000" dirty="0" err="1"/>
              <a:t>Thilo</a:t>
            </a:r>
            <a:r>
              <a:rPr lang="en-US" sz="2000" dirty="0"/>
              <a:t> </a:t>
            </a:r>
            <a:r>
              <a:rPr lang="en-US" sz="2000" dirty="0" err="1"/>
              <a:t>Hanemann</a:t>
            </a:r>
            <a:endParaRPr lang="en-US" sz="2000" dirty="0"/>
          </a:p>
          <a:p>
            <a:r>
              <a:rPr lang="en-US" sz="2000" dirty="0"/>
              <a:t>Dan Rosen</a:t>
            </a:r>
          </a:p>
        </p:txBody>
      </p:sp>
    </p:spTree>
    <p:extLst>
      <p:ext uri="{BB962C8B-B14F-4D97-AF65-F5344CB8AC3E}">
        <p14:creationId xmlns:p14="http://schemas.microsoft.com/office/powerpoint/2010/main" val="42571777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FFCEBD-AC15-42B9-B881-A81F3C3E5380}"/>
              </a:ext>
            </a:extLst>
          </p:cNvPr>
          <p:cNvSpPr>
            <a:spLocks noGrp="1"/>
          </p:cNvSpPr>
          <p:nvPr>
            <p:ph type="title"/>
          </p:nvPr>
        </p:nvSpPr>
        <p:spPr/>
        <p:txBody>
          <a:bodyPr>
            <a:normAutofit/>
          </a:bodyPr>
          <a:lstStyle/>
          <a:p>
            <a:r>
              <a:rPr lang="en-US" dirty="0"/>
              <a:t>Background</a:t>
            </a:r>
          </a:p>
        </p:txBody>
      </p:sp>
      <p:cxnSp>
        <p:nvCxnSpPr>
          <p:cNvPr id="54" name="Straight Connector 53">
            <a:extLst>
              <a:ext uri="{FF2B5EF4-FFF2-40B4-BE49-F238E27FC236}">
                <a16:creationId xmlns:a16="http://schemas.microsoft.com/office/drawing/2014/main" id="{22CB248A-2647-49B3-B0D1-834B126BE642}"/>
              </a:ext>
            </a:extLst>
          </p:cNvPr>
          <p:cNvCxnSpPr>
            <a:cxnSpLocks/>
          </p:cNvCxnSpPr>
          <p:nvPr/>
        </p:nvCxnSpPr>
        <p:spPr>
          <a:xfrm flipH="1" flipV="1">
            <a:off x="7924987" y="2242691"/>
            <a:ext cx="1" cy="2629300"/>
          </a:xfrm>
          <a:prstGeom prst="line">
            <a:avLst/>
          </a:prstGeom>
        </p:spPr>
        <p:style>
          <a:lnRef idx="1">
            <a:schemeClr val="dk1"/>
          </a:lnRef>
          <a:fillRef idx="0">
            <a:schemeClr val="dk1"/>
          </a:fillRef>
          <a:effectRef idx="0">
            <a:schemeClr val="dk1"/>
          </a:effectRef>
          <a:fontRef idx="minor">
            <a:schemeClr val="tx1"/>
          </a:fontRef>
        </p:style>
      </p:cxnSp>
      <p:cxnSp>
        <p:nvCxnSpPr>
          <p:cNvPr id="4" name="Straight Connector 3">
            <a:extLst>
              <a:ext uri="{FF2B5EF4-FFF2-40B4-BE49-F238E27FC236}">
                <a16:creationId xmlns:a16="http://schemas.microsoft.com/office/drawing/2014/main" id="{4CF00A14-00A7-4066-A063-B36DC5B6EC67}"/>
              </a:ext>
            </a:extLst>
          </p:cNvPr>
          <p:cNvCxnSpPr>
            <a:cxnSpLocks/>
          </p:cNvCxnSpPr>
          <p:nvPr/>
        </p:nvCxnSpPr>
        <p:spPr>
          <a:xfrm>
            <a:off x="2021939" y="4884206"/>
            <a:ext cx="8190361" cy="0"/>
          </a:xfrm>
          <a:prstGeom prst="line">
            <a:avLst/>
          </a:prstGeom>
        </p:spPr>
        <p:style>
          <a:lnRef idx="2">
            <a:schemeClr val="dk1"/>
          </a:lnRef>
          <a:fillRef idx="0">
            <a:schemeClr val="dk1"/>
          </a:fillRef>
          <a:effectRef idx="1">
            <a:schemeClr val="dk1"/>
          </a:effectRef>
          <a:fontRef idx="minor">
            <a:schemeClr val="tx1"/>
          </a:fontRef>
        </p:style>
      </p:cxnSp>
      <p:cxnSp>
        <p:nvCxnSpPr>
          <p:cNvPr id="16" name="Straight Connector 15">
            <a:extLst>
              <a:ext uri="{FF2B5EF4-FFF2-40B4-BE49-F238E27FC236}">
                <a16:creationId xmlns:a16="http://schemas.microsoft.com/office/drawing/2014/main" id="{F4883F94-406E-4D15-B2D6-20DF8506BC5D}"/>
              </a:ext>
            </a:extLst>
          </p:cNvPr>
          <p:cNvCxnSpPr>
            <a:cxnSpLocks/>
          </p:cNvCxnSpPr>
          <p:nvPr/>
        </p:nvCxnSpPr>
        <p:spPr>
          <a:xfrm flipV="1">
            <a:off x="4052904" y="2918916"/>
            <a:ext cx="0" cy="1965290"/>
          </a:xfrm>
          <a:prstGeom prst="line">
            <a:avLst/>
          </a:prstGeom>
        </p:spPr>
        <p:style>
          <a:lnRef idx="1">
            <a:schemeClr val="dk1"/>
          </a:lnRef>
          <a:fillRef idx="0">
            <a:schemeClr val="dk1"/>
          </a:fillRef>
          <a:effectRef idx="0">
            <a:schemeClr val="dk1"/>
          </a:effectRef>
          <a:fontRef idx="minor">
            <a:schemeClr val="tx1"/>
          </a:fontRef>
        </p:style>
      </p:cxnSp>
      <p:sp>
        <p:nvSpPr>
          <p:cNvPr id="17" name="Rectangle 16">
            <a:extLst>
              <a:ext uri="{FF2B5EF4-FFF2-40B4-BE49-F238E27FC236}">
                <a16:creationId xmlns:a16="http://schemas.microsoft.com/office/drawing/2014/main" id="{590E35D8-713D-4C3A-B147-0BDD534C834B}"/>
              </a:ext>
            </a:extLst>
          </p:cNvPr>
          <p:cNvSpPr/>
          <p:nvPr/>
        </p:nvSpPr>
        <p:spPr>
          <a:xfrm>
            <a:off x="3050653" y="2257182"/>
            <a:ext cx="2006978" cy="632553"/>
          </a:xfrm>
          <a:prstGeom prst="rect">
            <a:avLst/>
          </a:prstGeom>
          <a:gradFill flip="none" rotWithShape="1">
            <a:gsLst>
              <a:gs pos="0">
                <a:schemeClr val="accent2">
                  <a:lumMod val="60000"/>
                  <a:lumOff val="40000"/>
                  <a:tint val="66000"/>
                  <a:satMod val="160000"/>
                </a:schemeClr>
              </a:gs>
              <a:gs pos="50000">
                <a:schemeClr val="accent2">
                  <a:lumMod val="60000"/>
                  <a:lumOff val="40000"/>
                  <a:tint val="44500"/>
                  <a:satMod val="160000"/>
                </a:schemeClr>
              </a:gs>
              <a:gs pos="100000">
                <a:schemeClr val="accent2">
                  <a:lumMod val="60000"/>
                  <a:lumOff val="40000"/>
                  <a:tint val="23500"/>
                  <a:satMod val="160000"/>
                </a:schemeClr>
              </a:gs>
            </a:gsLst>
            <a:lin ang="16200000" scaled="1"/>
            <a:tileRect/>
          </a:gradFill>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200" dirty="0"/>
              <a:t>High-Technology Research and Development Plan (863 Program)</a:t>
            </a:r>
          </a:p>
        </p:txBody>
      </p:sp>
      <p:sp>
        <p:nvSpPr>
          <p:cNvPr id="18" name="Rectangle 17">
            <a:extLst>
              <a:ext uri="{FF2B5EF4-FFF2-40B4-BE49-F238E27FC236}">
                <a16:creationId xmlns:a16="http://schemas.microsoft.com/office/drawing/2014/main" id="{7709FB63-3AC6-4475-B019-D81018F376E8}"/>
              </a:ext>
            </a:extLst>
          </p:cNvPr>
          <p:cNvSpPr/>
          <p:nvPr/>
        </p:nvSpPr>
        <p:spPr>
          <a:xfrm>
            <a:off x="7132969" y="5202046"/>
            <a:ext cx="561979" cy="849053"/>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200" dirty="0"/>
              <a:t>12</a:t>
            </a:r>
            <a:r>
              <a:rPr lang="en-US" sz="1200" baseline="30000" dirty="0"/>
              <a:t>th</a:t>
            </a:r>
            <a:r>
              <a:rPr lang="en-US" sz="1200" dirty="0"/>
              <a:t> Five Year Plan</a:t>
            </a:r>
          </a:p>
        </p:txBody>
      </p:sp>
      <p:sp>
        <p:nvSpPr>
          <p:cNvPr id="24" name="Rectangle 23">
            <a:extLst>
              <a:ext uri="{FF2B5EF4-FFF2-40B4-BE49-F238E27FC236}">
                <a16:creationId xmlns:a16="http://schemas.microsoft.com/office/drawing/2014/main" id="{E2611748-D659-4526-9B8A-63BE5A8F2A0A}"/>
              </a:ext>
            </a:extLst>
          </p:cNvPr>
          <p:cNvSpPr/>
          <p:nvPr/>
        </p:nvSpPr>
        <p:spPr>
          <a:xfrm>
            <a:off x="4392348" y="3147261"/>
            <a:ext cx="2006978" cy="632553"/>
          </a:xfrm>
          <a:prstGeom prst="rect">
            <a:avLst/>
          </a:prstGeom>
          <a:gradFill flip="none" rotWithShape="1">
            <a:gsLst>
              <a:gs pos="0">
                <a:schemeClr val="accent2">
                  <a:lumMod val="60000"/>
                  <a:lumOff val="40000"/>
                  <a:tint val="66000"/>
                  <a:satMod val="160000"/>
                </a:schemeClr>
              </a:gs>
              <a:gs pos="50000">
                <a:schemeClr val="accent2">
                  <a:lumMod val="60000"/>
                  <a:lumOff val="40000"/>
                  <a:tint val="44500"/>
                  <a:satMod val="160000"/>
                </a:schemeClr>
              </a:gs>
              <a:gs pos="100000">
                <a:schemeClr val="accent2">
                  <a:lumMod val="60000"/>
                  <a:lumOff val="40000"/>
                  <a:tint val="23500"/>
                  <a:satMod val="160000"/>
                </a:schemeClr>
              </a:gs>
            </a:gsLst>
            <a:lin ang="16200000" scaled="1"/>
            <a:tileRect/>
          </a:gradFill>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200" dirty="0"/>
              <a:t>National Plan on Key Basic Research (973 Program)</a:t>
            </a:r>
          </a:p>
        </p:txBody>
      </p:sp>
      <p:cxnSp>
        <p:nvCxnSpPr>
          <p:cNvPr id="28" name="Straight Connector 27">
            <a:extLst>
              <a:ext uri="{FF2B5EF4-FFF2-40B4-BE49-F238E27FC236}">
                <a16:creationId xmlns:a16="http://schemas.microsoft.com/office/drawing/2014/main" id="{CDF18CA1-518B-44D9-8DA1-470163A57263}"/>
              </a:ext>
            </a:extLst>
          </p:cNvPr>
          <p:cNvCxnSpPr>
            <a:cxnSpLocks/>
          </p:cNvCxnSpPr>
          <p:nvPr/>
        </p:nvCxnSpPr>
        <p:spPr>
          <a:xfrm flipV="1">
            <a:off x="5390441" y="3794421"/>
            <a:ext cx="4664" cy="1070086"/>
          </a:xfrm>
          <a:prstGeom prst="line">
            <a:avLst/>
          </a:prstGeom>
        </p:spPr>
        <p:style>
          <a:lnRef idx="1">
            <a:schemeClr val="dk1"/>
          </a:lnRef>
          <a:fillRef idx="0">
            <a:schemeClr val="dk1"/>
          </a:fillRef>
          <a:effectRef idx="0">
            <a:schemeClr val="dk1"/>
          </a:effectRef>
          <a:fontRef idx="minor">
            <a:schemeClr val="tx1"/>
          </a:fontRef>
        </p:style>
      </p:cxnSp>
      <p:sp>
        <p:nvSpPr>
          <p:cNvPr id="43" name="Rectangle 42">
            <a:extLst>
              <a:ext uri="{FF2B5EF4-FFF2-40B4-BE49-F238E27FC236}">
                <a16:creationId xmlns:a16="http://schemas.microsoft.com/office/drawing/2014/main" id="{D9396D2B-5094-45E5-B927-FB45D0BAC2C4}"/>
              </a:ext>
            </a:extLst>
          </p:cNvPr>
          <p:cNvSpPr/>
          <p:nvPr/>
        </p:nvSpPr>
        <p:spPr>
          <a:xfrm>
            <a:off x="5461061" y="1600200"/>
            <a:ext cx="2006978" cy="632553"/>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200" dirty="0"/>
              <a:t>Strategic Emerging Industry Initiative</a:t>
            </a:r>
          </a:p>
        </p:txBody>
      </p:sp>
      <p:cxnSp>
        <p:nvCxnSpPr>
          <p:cNvPr id="44" name="Straight Connector 43">
            <a:extLst>
              <a:ext uri="{FF2B5EF4-FFF2-40B4-BE49-F238E27FC236}">
                <a16:creationId xmlns:a16="http://schemas.microsoft.com/office/drawing/2014/main" id="{C06E891C-200A-48B3-B227-B144B8EDE5DD}"/>
              </a:ext>
            </a:extLst>
          </p:cNvPr>
          <p:cNvCxnSpPr>
            <a:cxnSpLocks/>
          </p:cNvCxnSpPr>
          <p:nvPr/>
        </p:nvCxnSpPr>
        <p:spPr>
          <a:xfrm flipH="1" flipV="1">
            <a:off x="7020458" y="2235028"/>
            <a:ext cx="1" cy="2629300"/>
          </a:xfrm>
          <a:prstGeom prst="line">
            <a:avLst/>
          </a:prstGeom>
        </p:spPr>
        <p:style>
          <a:lnRef idx="1">
            <a:schemeClr val="dk1"/>
          </a:lnRef>
          <a:fillRef idx="0">
            <a:schemeClr val="dk1"/>
          </a:fillRef>
          <a:effectRef idx="0">
            <a:schemeClr val="dk1"/>
          </a:effectRef>
          <a:fontRef idx="minor">
            <a:schemeClr val="tx1"/>
          </a:fontRef>
        </p:style>
      </p:cxnSp>
      <p:sp>
        <p:nvSpPr>
          <p:cNvPr id="51" name="Rectangle 50">
            <a:extLst>
              <a:ext uri="{FF2B5EF4-FFF2-40B4-BE49-F238E27FC236}">
                <a16:creationId xmlns:a16="http://schemas.microsoft.com/office/drawing/2014/main" id="{FCF1125E-D031-487F-82C3-F0875983AED5}"/>
              </a:ext>
            </a:extLst>
          </p:cNvPr>
          <p:cNvSpPr/>
          <p:nvPr/>
        </p:nvSpPr>
        <p:spPr>
          <a:xfrm>
            <a:off x="7737802" y="5202046"/>
            <a:ext cx="561979" cy="849053"/>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200" dirty="0"/>
              <a:t>13</a:t>
            </a:r>
            <a:r>
              <a:rPr lang="en-US" sz="1200" baseline="30000" dirty="0"/>
              <a:t>th</a:t>
            </a:r>
            <a:r>
              <a:rPr lang="en-US" sz="1200" dirty="0"/>
              <a:t> Five Year Plan</a:t>
            </a:r>
          </a:p>
        </p:txBody>
      </p:sp>
      <p:sp>
        <p:nvSpPr>
          <p:cNvPr id="52" name="Rectangle 51">
            <a:extLst>
              <a:ext uri="{FF2B5EF4-FFF2-40B4-BE49-F238E27FC236}">
                <a16:creationId xmlns:a16="http://schemas.microsoft.com/office/drawing/2014/main" id="{347D2E9A-638F-4E94-AB27-B26BF06CC6B4}"/>
              </a:ext>
            </a:extLst>
          </p:cNvPr>
          <p:cNvSpPr/>
          <p:nvPr/>
        </p:nvSpPr>
        <p:spPr>
          <a:xfrm>
            <a:off x="7686436" y="3391221"/>
            <a:ext cx="2006978" cy="632553"/>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200" dirty="0"/>
              <a:t>13</a:t>
            </a:r>
            <a:r>
              <a:rPr lang="en-US" sz="1200" baseline="30000" dirty="0"/>
              <a:t>th</a:t>
            </a:r>
            <a:r>
              <a:rPr lang="en-US" sz="1200" dirty="0"/>
              <a:t> FYP Plan for Development of Bioindustry</a:t>
            </a:r>
          </a:p>
        </p:txBody>
      </p:sp>
      <p:cxnSp>
        <p:nvCxnSpPr>
          <p:cNvPr id="53" name="Straight Connector 52">
            <a:extLst>
              <a:ext uri="{FF2B5EF4-FFF2-40B4-BE49-F238E27FC236}">
                <a16:creationId xmlns:a16="http://schemas.microsoft.com/office/drawing/2014/main" id="{A5D009BC-E859-4923-AC34-B510DFAF8259}"/>
              </a:ext>
            </a:extLst>
          </p:cNvPr>
          <p:cNvCxnSpPr>
            <a:cxnSpLocks/>
          </p:cNvCxnSpPr>
          <p:nvPr/>
        </p:nvCxnSpPr>
        <p:spPr>
          <a:xfrm flipH="1" flipV="1">
            <a:off x="7785835" y="4025215"/>
            <a:ext cx="14444" cy="849053"/>
          </a:xfrm>
          <a:prstGeom prst="line">
            <a:avLst/>
          </a:prstGeom>
        </p:spPr>
        <p:style>
          <a:lnRef idx="1">
            <a:schemeClr val="dk1"/>
          </a:lnRef>
          <a:fillRef idx="0">
            <a:schemeClr val="dk1"/>
          </a:fillRef>
          <a:effectRef idx="0">
            <a:schemeClr val="dk1"/>
          </a:effectRef>
          <a:fontRef idx="minor">
            <a:schemeClr val="tx1"/>
          </a:fontRef>
        </p:style>
      </p:cxnSp>
      <p:sp>
        <p:nvSpPr>
          <p:cNvPr id="60" name="Rectangle 59">
            <a:extLst>
              <a:ext uri="{FF2B5EF4-FFF2-40B4-BE49-F238E27FC236}">
                <a16:creationId xmlns:a16="http://schemas.microsoft.com/office/drawing/2014/main" id="{5B7F70B8-AAC5-467E-BBE6-69C17FBF761A}"/>
              </a:ext>
            </a:extLst>
          </p:cNvPr>
          <p:cNvSpPr/>
          <p:nvPr/>
        </p:nvSpPr>
        <p:spPr>
          <a:xfrm>
            <a:off x="7386524" y="2536132"/>
            <a:ext cx="2006978" cy="632553"/>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200" dirty="0"/>
              <a:t>Made in China 2025</a:t>
            </a:r>
          </a:p>
        </p:txBody>
      </p:sp>
      <p:cxnSp>
        <p:nvCxnSpPr>
          <p:cNvPr id="61" name="Straight Connector 60">
            <a:extLst>
              <a:ext uri="{FF2B5EF4-FFF2-40B4-BE49-F238E27FC236}">
                <a16:creationId xmlns:a16="http://schemas.microsoft.com/office/drawing/2014/main" id="{09EE259F-AD37-40F1-A5C7-FCFDAC86854B}"/>
              </a:ext>
            </a:extLst>
          </p:cNvPr>
          <p:cNvCxnSpPr>
            <a:cxnSpLocks/>
          </p:cNvCxnSpPr>
          <p:nvPr/>
        </p:nvCxnSpPr>
        <p:spPr>
          <a:xfrm flipH="1" flipV="1">
            <a:off x="7620049" y="3177988"/>
            <a:ext cx="19710" cy="1646870"/>
          </a:xfrm>
          <a:prstGeom prst="line">
            <a:avLst/>
          </a:prstGeom>
        </p:spPr>
        <p:style>
          <a:lnRef idx="1">
            <a:schemeClr val="dk1"/>
          </a:lnRef>
          <a:fillRef idx="0">
            <a:schemeClr val="dk1"/>
          </a:fillRef>
          <a:effectRef idx="0">
            <a:schemeClr val="dk1"/>
          </a:effectRef>
          <a:fontRef idx="minor">
            <a:schemeClr val="tx1"/>
          </a:fontRef>
        </p:style>
      </p:cxnSp>
      <p:sp>
        <p:nvSpPr>
          <p:cNvPr id="63" name="Oval 62">
            <a:extLst>
              <a:ext uri="{FF2B5EF4-FFF2-40B4-BE49-F238E27FC236}">
                <a16:creationId xmlns:a16="http://schemas.microsoft.com/office/drawing/2014/main" id="{2E140F17-4210-40FD-8B33-FEDA231DD811}"/>
              </a:ext>
            </a:extLst>
          </p:cNvPr>
          <p:cNvSpPr/>
          <p:nvPr/>
        </p:nvSpPr>
        <p:spPr>
          <a:xfrm>
            <a:off x="1987891" y="4825843"/>
            <a:ext cx="107005" cy="116729"/>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sp>
        <p:nvSpPr>
          <p:cNvPr id="64" name="Oval 63">
            <a:extLst>
              <a:ext uri="{FF2B5EF4-FFF2-40B4-BE49-F238E27FC236}">
                <a16:creationId xmlns:a16="http://schemas.microsoft.com/office/drawing/2014/main" id="{E96F6C48-AB9F-4A9B-9B93-D8F1A6318440}"/>
              </a:ext>
            </a:extLst>
          </p:cNvPr>
          <p:cNvSpPr/>
          <p:nvPr/>
        </p:nvSpPr>
        <p:spPr>
          <a:xfrm>
            <a:off x="3232347" y="4825843"/>
            <a:ext cx="107005" cy="116729"/>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sp>
        <p:nvSpPr>
          <p:cNvPr id="65" name="Oval 64">
            <a:extLst>
              <a:ext uri="{FF2B5EF4-FFF2-40B4-BE49-F238E27FC236}">
                <a16:creationId xmlns:a16="http://schemas.microsoft.com/office/drawing/2014/main" id="{A30736BE-5366-452B-BB2B-F142218E5FF7}"/>
              </a:ext>
            </a:extLst>
          </p:cNvPr>
          <p:cNvSpPr/>
          <p:nvPr/>
        </p:nvSpPr>
        <p:spPr>
          <a:xfrm>
            <a:off x="2610119" y="4825843"/>
            <a:ext cx="107005" cy="116729"/>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sp>
        <p:nvSpPr>
          <p:cNvPr id="66" name="Oval 65">
            <a:extLst>
              <a:ext uri="{FF2B5EF4-FFF2-40B4-BE49-F238E27FC236}">
                <a16:creationId xmlns:a16="http://schemas.microsoft.com/office/drawing/2014/main" id="{F95C74CC-95F1-4E2A-8376-FB9922A45F6E}"/>
              </a:ext>
            </a:extLst>
          </p:cNvPr>
          <p:cNvSpPr/>
          <p:nvPr/>
        </p:nvSpPr>
        <p:spPr>
          <a:xfrm>
            <a:off x="3854575" y="4825843"/>
            <a:ext cx="107005" cy="116729"/>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sp>
        <p:nvSpPr>
          <p:cNvPr id="67" name="Oval 66">
            <a:extLst>
              <a:ext uri="{FF2B5EF4-FFF2-40B4-BE49-F238E27FC236}">
                <a16:creationId xmlns:a16="http://schemas.microsoft.com/office/drawing/2014/main" id="{84D4C01B-AC5B-4AF7-9A8F-014FF2CD7BBC}"/>
              </a:ext>
            </a:extLst>
          </p:cNvPr>
          <p:cNvSpPr/>
          <p:nvPr/>
        </p:nvSpPr>
        <p:spPr>
          <a:xfrm>
            <a:off x="4476803" y="4825843"/>
            <a:ext cx="107005" cy="116729"/>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sp>
        <p:nvSpPr>
          <p:cNvPr id="68" name="Oval 67">
            <a:extLst>
              <a:ext uri="{FF2B5EF4-FFF2-40B4-BE49-F238E27FC236}">
                <a16:creationId xmlns:a16="http://schemas.microsoft.com/office/drawing/2014/main" id="{E8ECA297-0358-44BA-AFFF-5E0B73D87A6A}"/>
              </a:ext>
            </a:extLst>
          </p:cNvPr>
          <p:cNvSpPr/>
          <p:nvPr/>
        </p:nvSpPr>
        <p:spPr>
          <a:xfrm>
            <a:off x="5721259" y="4825843"/>
            <a:ext cx="107005" cy="116729"/>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sp>
        <p:nvSpPr>
          <p:cNvPr id="69" name="Oval 68">
            <a:extLst>
              <a:ext uri="{FF2B5EF4-FFF2-40B4-BE49-F238E27FC236}">
                <a16:creationId xmlns:a16="http://schemas.microsoft.com/office/drawing/2014/main" id="{34CDC4E8-40B0-48CA-9168-009C2BBCFFD9}"/>
              </a:ext>
            </a:extLst>
          </p:cNvPr>
          <p:cNvSpPr/>
          <p:nvPr/>
        </p:nvSpPr>
        <p:spPr>
          <a:xfrm>
            <a:off x="5099031" y="4825843"/>
            <a:ext cx="107005" cy="116729"/>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sp>
        <p:nvSpPr>
          <p:cNvPr id="70" name="Oval 69">
            <a:extLst>
              <a:ext uri="{FF2B5EF4-FFF2-40B4-BE49-F238E27FC236}">
                <a16:creationId xmlns:a16="http://schemas.microsoft.com/office/drawing/2014/main" id="{AC88DD95-A858-4880-A921-65C2D3403E8F}"/>
              </a:ext>
            </a:extLst>
          </p:cNvPr>
          <p:cNvSpPr/>
          <p:nvPr/>
        </p:nvSpPr>
        <p:spPr>
          <a:xfrm>
            <a:off x="6343487" y="4825843"/>
            <a:ext cx="107005" cy="116729"/>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sp>
        <p:nvSpPr>
          <p:cNvPr id="71" name="Oval 70">
            <a:extLst>
              <a:ext uri="{FF2B5EF4-FFF2-40B4-BE49-F238E27FC236}">
                <a16:creationId xmlns:a16="http://schemas.microsoft.com/office/drawing/2014/main" id="{13E1404D-3B0F-4A0B-A167-CD395E676263}"/>
              </a:ext>
            </a:extLst>
          </p:cNvPr>
          <p:cNvSpPr/>
          <p:nvPr/>
        </p:nvSpPr>
        <p:spPr>
          <a:xfrm>
            <a:off x="6965715" y="4825843"/>
            <a:ext cx="107005" cy="116729"/>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sp>
        <p:nvSpPr>
          <p:cNvPr id="72" name="Oval 71">
            <a:extLst>
              <a:ext uri="{FF2B5EF4-FFF2-40B4-BE49-F238E27FC236}">
                <a16:creationId xmlns:a16="http://schemas.microsoft.com/office/drawing/2014/main" id="{C23110DA-E418-41C8-942D-78C1506B5C9E}"/>
              </a:ext>
            </a:extLst>
          </p:cNvPr>
          <p:cNvSpPr/>
          <p:nvPr/>
        </p:nvSpPr>
        <p:spPr>
          <a:xfrm>
            <a:off x="8210171" y="4825843"/>
            <a:ext cx="107005" cy="116729"/>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sp>
        <p:nvSpPr>
          <p:cNvPr id="73" name="Oval 72">
            <a:extLst>
              <a:ext uri="{FF2B5EF4-FFF2-40B4-BE49-F238E27FC236}">
                <a16:creationId xmlns:a16="http://schemas.microsoft.com/office/drawing/2014/main" id="{E71958D1-590A-4253-8103-787012F2457C}"/>
              </a:ext>
            </a:extLst>
          </p:cNvPr>
          <p:cNvSpPr/>
          <p:nvPr/>
        </p:nvSpPr>
        <p:spPr>
          <a:xfrm>
            <a:off x="7587943" y="4825843"/>
            <a:ext cx="107005" cy="116729"/>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sp>
        <p:nvSpPr>
          <p:cNvPr id="74" name="Oval 73">
            <a:extLst>
              <a:ext uri="{FF2B5EF4-FFF2-40B4-BE49-F238E27FC236}">
                <a16:creationId xmlns:a16="http://schemas.microsoft.com/office/drawing/2014/main" id="{5E7F94C8-C173-4888-957F-25FBD190EAF0}"/>
              </a:ext>
            </a:extLst>
          </p:cNvPr>
          <p:cNvSpPr/>
          <p:nvPr/>
        </p:nvSpPr>
        <p:spPr>
          <a:xfrm>
            <a:off x="8832399" y="4825843"/>
            <a:ext cx="107005" cy="116729"/>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sp>
        <p:nvSpPr>
          <p:cNvPr id="76" name="Oval 75">
            <a:extLst>
              <a:ext uri="{FF2B5EF4-FFF2-40B4-BE49-F238E27FC236}">
                <a16:creationId xmlns:a16="http://schemas.microsoft.com/office/drawing/2014/main" id="{E3A8A6E9-73A4-44A0-BC6A-4228DE463208}"/>
              </a:ext>
            </a:extLst>
          </p:cNvPr>
          <p:cNvSpPr/>
          <p:nvPr/>
        </p:nvSpPr>
        <p:spPr>
          <a:xfrm>
            <a:off x="10076857" y="4825843"/>
            <a:ext cx="107005" cy="116729"/>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sp>
        <p:nvSpPr>
          <p:cNvPr id="78" name="Oval 77">
            <a:extLst>
              <a:ext uri="{FF2B5EF4-FFF2-40B4-BE49-F238E27FC236}">
                <a16:creationId xmlns:a16="http://schemas.microsoft.com/office/drawing/2014/main" id="{201A2B45-09AB-4C4B-B180-B218B92576C8}"/>
              </a:ext>
            </a:extLst>
          </p:cNvPr>
          <p:cNvSpPr/>
          <p:nvPr/>
        </p:nvSpPr>
        <p:spPr>
          <a:xfrm>
            <a:off x="9454627" y="4825843"/>
            <a:ext cx="107005" cy="116729"/>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sp>
        <p:nvSpPr>
          <p:cNvPr id="79" name="TextBox 78">
            <a:extLst>
              <a:ext uri="{FF2B5EF4-FFF2-40B4-BE49-F238E27FC236}">
                <a16:creationId xmlns:a16="http://schemas.microsoft.com/office/drawing/2014/main" id="{FD1645C6-5F4D-4DA1-BED8-B91798D9B1A8}"/>
              </a:ext>
            </a:extLst>
          </p:cNvPr>
          <p:cNvSpPr txBox="1"/>
          <p:nvPr/>
        </p:nvSpPr>
        <p:spPr>
          <a:xfrm>
            <a:off x="1800199" y="4923606"/>
            <a:ext cx="482386" cy="276999"/>
          </a:xfrm>
          <a:prstGeom prst="rect">
            <a:avLst/>
          </a:prstGeom>
          <a:noFill/>
        </p:spPr>
        <p:txBody>
          <a:bodyPr wrap="square" rtlCol="0">
            <a:spAutoFit/>
          </a:bodyPr>
          <a:lstStyle/>
          <a:p>
            <a:pPr algn="ctr"/>
            <a:r>
              <a:rPr lang="en-US" sz="1200" dirty="0"/>
              <a:t>1970</a:t>
            </a:r>
          </a:p>
        </p:txBody>
      </p:sp>
      <p:sp>
        <p:nvSpPr>
          <p:cNvPr id="80" name="TextBox 79">
            <a:extLst>
              <a:ext uri="{FF2B5EF4-FFF2-40B4-BE49-F238E27FC236}">
                <a16:creationId xmlns:a16="http://schemas.microsoft.com/office/drawing/2014/main" id="{F303332E-7025-4149-AD5B-A1463F5CB11A}"/>
              </a:ext>
            </a:extLst>
          </p:cNvPr>
          <p:cNvSpPr txBox="1"/>
          <p:nvPr/>
        </p:nvSpPr>
        <p:spPr>
          <a:xfrm>
            <a:off x="2432366" y="4923606"/>
            <a:ext cx="482386" cy="276999"/>
          </a:xfrm>
          <a:prstGeom prst="rect">
            <a:avLst/>
          </a:prstGeom>
          <a:noFill/>
        </p:spPr>
        <p:txBody>
          <a:bodyPr wrap="square" rtlCol="0">
            <a:spAutoFit/>
          </a:bodyPr>
          <a:lstStyle/>
          <a:p>
            <a:pPr algn="ctr"/>
            <a:r>
              <a:rPr lang="en-US" sz="1200" dirty="0"/>
              <a:t>1975</a:t>
            </a:r>
          </a:p>
        </p:txBody>
      </p:sp>
      <p:sp>
        <p:nvSpPr>
          <p:cNvPr id="81" name="TextBox 80">
            <a:extLst>
              <a:ext uri="{FF2B5EF4-FFF2-40B4-BE49-F238E27FC236}">
                <a16:creationId xmlns:a16="http://schemas.microsoft.com/office/drawing/2014/main" id="{B7F5D77E-6B26-404E-97F2-DB94F29AEC66}"/>
              </a:ext>
            </a:extLst>
          </p:cNvPr>
          <p:cNvSpPr txBox="1"/>
          <p:nvPr/>
        </p:nvSpPr>
        <p:spPr>
          <a:xfrm>
            <a:off x="3039234" y="4923606"/>
            <a:ext cx="482386" cy="276999"/>
          </a:xfrm>
          <a:prstGeom prst="rect">
            <a:avLst/>
          </a:prstGeom>
          <a:noFill/>
        </p:spPr>
        <p:txBody>
          <a:bodyPr wrap="square" rtlCol="0">
            <a:spAutoFit/>
          </a:bodyPr>
          <a:lstStyle/>
          <a:p>
            <a:pPr algn="ctr"/>
            <a:r>
              <a:rPr lang="en-US" sz="1200" dirty="0"/>
              <a:t>1980</a:t>
            </a:r>
          </a:p>
        </p:txBody>
      </p:sp>
      <p:sp>
        <p:nvSpPr>
          <p:cNvPr id="82" name="TextBox 81">
            <a:extLst>
              <a:ext uri="{FF2B5EF4-FFF2-40B4-BE49-F238E27FC236}">
                <a16:creationId xmlns:a16="http://schemas.microsoft.com/office/drawing/2014/main" id="{79AFC766-8ACD-40AE-80AE-127338A8C352}"/>
              </a:ext>
            </a:extLst>
          </p:cNvPr>
          <p:cNvSpPr txBox="1"/>
          <p:nvPr/>
        </p:nvSpPr>
        <p:spPr>
          <a:xfrm>
            <a:off x="3671401" y="4923606"/>
            <a:ext cx="482386" cy="276999"/>
          </a:xfrm>
          <a:prstGeom prst="rect">
            <a:avLst/>
          </a:prstGeom>
          <a:noFill/>
        </p:spPr>
        <p:txBody>
          <a:bodyPr wrap="square" rtlCol="0">
            <a:spAutoFit/>
          </a:bodyPr>
          <a:lstStyle/>
          <a:p>
            <a:pPr algn="ctr"/>
            <a:r>
              <a:rPr lang="en-US" sz="1200" dirty="0"/>
              <a:t>1985</a:t>
            </a:r>
          </a:p>
        </p:txBody>
      </p:sp>
      <p:sp>
        <p:nvSpPr>
          <p:cNvPr id="83" name="TextBox 82">
            <a:extLst>
              <a:ext uri="{FF2B5EF4-FFF2-40B4-BE49-F238E27FC236}">
                <a16:creationId xmlns:a16="http://schemas.microsoft.com/office/drawing/2014/main" id="{A2392E9E-0ACC-4334-ADA4-3FBD0CAE5BA5}"/>
              </a:ext>
            </a:extLst>
          </p:cNvPr>
          <p:cNvSpPr txBox="1"/>
          <p:nvPr/>
        </p:nvSpPr>
        <p:spPr>
          <a:xfrm>
            <a:off x="4292919" y="4923606"/>
            <a:ext cx="482386" cy="276999"/>
          </a:xfrm>
          <a:prstGeom prst="rect">
            <a:avLst/>
          </a:prstGeom>
          <a:noFill/>
        </p:spPr>
        <p:txBody>
          <a:bodyPr wrap="square" rtlCol="0">
            <a:spAutoFit/>
          </a:bodyPr>
          <a:lstStyle/>
          <a:p>
            <a:pPr algn="ctr"/>
            <a:r>
              <a:rPr lang="en-US" sz="1200" dirty="0"/>
              <a:t>1990</a:t>
            </a:r>
          </a:p>
        </p:txBody>
      </p:sp>
      <p:sp>
        <p:nvSpPr>
          <p:cNvPr id="84" name="TextBox 83">
            <a:extLst>
              <a:ext uri="{FF2B5EF4-FFF2-40B4-BE49-F238E27FC236}">
                <a16:creationId xmlns:a16="http://schemas.microsoft.com/office/drawing/2014/main" id="{A4B1B225-2E69-4541-B79B-4B2BC364F593}"/>
              </a:ext>
            </a:extLst>
          </p:cNvPr>
          <p:cNvSpPr txBox="1"/>
          <p:nvPr/>
        </p:nvSpPr>
        <p:spPr>
          <a:xfrm>
            <a:off x="4925086" y="4923606"/>
            <a:ext cx="482386" cy="276999"/>
          </a:xfrm>
          <a:prstGeom prst="rect">
            <a:avLst/>
          </a:prstGeom>
          <a:noFill/>
        </p:spPr>
        <p:txBody>
          <a:bodyPr wrap="square" rtlCol="0">
            <a:spAutoFit/>
          </a:bodyPr>
          <a:lstStyle/>
          <a:p>
            <a:pPr algn="ctr"/>
            <a:r>
              <a:rPr lang="en-US" sz="1200" dirty="0"/>
              <a:t>1995</a:t>
            </a:r>
          </a:p>
        </p:txBody>
      </p:sp>
      <p:sp>
        <p:nvSpPr>
          <p:cNvPr id="85" name="TextBox 84">
            <a:extLst>
              <a:ext uri="{FF2B5EF4-FFF2-40B4-BE49-F238E27FC236}">
                <a16:creationId xmlns:a16="http://schemas.microsoft.com/office/drawing/2014/main" id="{FE7F69E5-484C-4F93-B164-766DC469A08C}"/>
              </a:ext>
            </a:extLst>
          </p:cNvPr>
          <p:cNvSpPr txBox="1"/>
          <p:nvPr/>
        </p:nvSpPr>
        <p:spPr>
          <a:xfrm>
            <a:off x="5509763" y="4923606"/>
            <a:ext cx="540204" cy="276999"/>
          </a:xfrm>
          <a:prstGeom prst="rect">
            <a:avLst/>
          </a:prstGeom>
          <a:noFill/>
        </p:spPr>
        <p:txBody>
          <a:bodyPr wrap="square" rtlCol="0">
            <a:spAutoFit/>
          </a:bodyPr>
          <a:lstStyle/>
          <a:p>
            <a:pPr algn="ctr"/>
            <a:r>
              <a:rPr lang="en-US" sz="1200" dirty="0"/>
              <a:t>2000</a:t>
            </a:r>
          </a:p>
        </p:txBody>
      </p:sp>
      <p:sp>
        <p:nvSpPr>
          <p:cNvPr id="86" name="TextBox 85">
            <a:extLst>
              <a:ext uri="{FF2B5EF4-FFF2-40B4-BE49-F238E27FC236}">
                <a16:creationId xmlns:a16="http://schemas.microsoft.com/office/drawing/2014/main" id="{E9A16633-0ED3-49A1-943D-928A4A74D9ED}"/>
              </a:ext>
            </a:extLst>
          </p:cNvPr>
          <p:cNvSpPr txBox="1"/>
          <p:nvPr/>
        </p:nvSpPr>
        <p:spPr>
          <a:xfrm>
            <a:off x="6131991" y="4923606"/>
            <a:ext cx="515475" cy="276999"/>
          </a:xfrm>
          <a:prstGeom prst="rect">
            <a:avLst/>
          </a:prstGeom>
          <a:noFill/>
        </p:spPr>
        <p:txBody>
          <a:bodyPr wrap="square" rtlCol="0">
            <a:spAutoFit/>
          </a:bodyPr>
          <a:lstStyle/>
          <a:p>
            <a:pPr algn="ctr"/>
            <a:r>
              <a:rPr lang="en-US" sz="1200" dirty="0"/>
              <a:t>2005</a:t>
            </a:r>
          </a:p>
        </p:txBody>
      </p:sp>
      <p:sp>
        <p:nvSpPr>
          <p:cNvPr id="87" name="TextBox 86">
            <a:extLst>
              <a:ext uri="{FF2B5EF4-FFF2-40B4-BE49-F238E27FC236}">
                <a16:creationId xmlns:a16="http://schemas.microsoft.com/office/drawing/2014/main" id="{D86F321E-A1C7-4CEA-A978-B545273F3BB0}"/>
              </a:ext>
            </a:extLst>
          </p:cNvPr>
          <p:cNvSpPr txBox="1"/>
          <p:nvPr/>
        </p:nvSpPr>
        <p:spPr>
          <a:xfrm>
            <a:off x="6754633" y="4923606"/>
            <a:ext cx="540204" cy="276999"/>
          </a:xfrm>
          <a:prstGeom prst="rect">
            <a:avLst/>
          </a:prstGeom>
          <a:noFill/>
        </p:spPr>
        <p:txBody>
          <a:bodyPr wrap="square" rtlCol="0">
            <a:spAutoFit/>
          </a:bodyPr>
          <a:lstStyle/>
          <a:p>
            <a:pPr algn="ctr"/>
            <a:r>
              <a:rPr lang="en-US" sz="1200" dirty="0"/>
              <a:t>2010</a:t>
            </a:r>
          </a:p>
        </p:txBody>
      </p:sp>
      <p:sp>
        <p:nvSpPr>
          <p:cNvPr id="88" name="TextBox 87">
            <a:extLst>
              <a:ext uri="{FF2B5EF4-FFF2-40B4-BE49-F238E27FC236}">
                <a16:creationId xmlns:a16="http://schemas.microsoft.com/office/drawing/2014/main" id="{2DD48B16-9898-45A9-BED5-829962699C77}"/>
              </a:ext>
            </a:extLst>
          </p:cNvPr>
          <p:cNvSpPr txBox="1"/>
          <p:nvPr/>
        </p:nvSpPr>
        <p:spPr>
          <a:xfrm>
            <a:off x="7386800" y="4923606"/>
            <a:ext cx="515475" cy="276999"/>
          </a:xfrm>
          <a:prstGeom prst="rect">
            <a:avLst/>
          </a:prstGeom>
          <a:noFill/>
        </p:spPr>
        <p:txBody>
          <a:bodyPr wrap="square" rtlCol="0">
            <a:spAutoFit/>
          </a:bodyPr>
          <a:lstStyle/>
          <a:p>
            <a:pPr algn="ctr"/>
            <a:r>
              <a:rPr lang="en-US" sz="1200" dirty="0"/>
              <a:t>2015</a:t>
            </a:r>
          </a:p>
        </p:txBody>
      </p:sp>
      <p:sp>
        <p:nvSpPr>
          <p:cNvPr id="89" name="TextBox 88">
            <a:extLst>
              <a:ext uri="{FF2B5EF4-FFF2-40B4-BE49-F238E27FC236}">
                <a16:creationId xmlns:a16="http://schemas.microsoft.com/office/drawing/2014/main" id="{8ED4653F-D78D-4980-9ADC-1BF5357CB19A}"/>
              </a:ext>
            </a:extLst>
          </p:cNvPr>
          <p:cNvSpPr txBox="1"/>
          <p:nvPr/>
        </p:nvSpPr>
        <p:spPr>
          <a:xfrm>
            <a:off x="7999503" y="4923606"/>
            <a:ext cx="540204" cy="276999"/>
          </a:xfrm>
          <a:prstGeom prst="rect">
            <a:avLst/>
          </a:prstGeom>
          <a:noFill/>
        </p:spPr>
        <p:txBody>
          <a:bodyPr wrap="square" rtlCol="0">
            <a:spAutoFit/>
          </a:bodyPr>
          <a:lstStyle/>
          <a:p>
            <a:pPr algn="ctr"/>
            <a:r>
              <a:rPr lang="en-US" sz="1200" dirty="0"/>
              <a:t>2020</a:t>
            </a:r>
          </a:p>
        </p:txBody>
      </p:sp>
      <p:sp>
        <p:nvSpPr>
          <p:cNvPr id="90" name="TextBox 89">
            <a:extLst>
              <a:ext uri="{FF2B5EF4-FFF2-40B4-BE49-F238E27FC236}">
                <a16:creationId xmlns:a16="http://schemas.microsoft.com/office/drawing/2014/main" id="{8583BD88-0E87-421E-BD6E-347DF56A5235}"/>
              </a:ext>
            </a:extLst>
          </p:cNvPr>
          <p:cNvSpPr txBox="1"/>
          <p:nvPr/>
        </p:nvSpPr>
        <p:spPr>
          <a:xfrm>
            <a:off x="8631670" y="4923606"/>
            <a:ext cx="515475" cy="276999"/>
          </a:xfrm>
          <a:prstGeom prst="rect">
            <a:avLst/>
          </a:prstGeom>
          <a:noFill/>
        </p:spPr>
        <p:txBody>
          <a:bodyPr wrap="square" rtlCol="0">
            <a:spAutoFit/>
          </a:bodyPr>
          <a:lstStyle/>
          <a:p>
            <a:pPr algn="ctr"/>
            <a:r>
              <a:rPr lang="en-US" sz="1200" dirty="0"/>
              <a:t>2025</a:t>
            </a:r>
          </a:p>
        </p:txBody>
      </p:sp>
      <p:sp>
        <p:nvSpPr>
          <p:cNvPr id="91" name="TextBox 90">
            <a:extLst>
              <a:ext uri="{FF2B5EF4-FFF2-40B4-BE49-F238E27FC236}">
                <a16:creationId xmlns:a16="http://schemas.microsoft.com/office/drawing/2014/main" id="{8D87FCF1-029F-4E35-936B-E3795BC99E71}"/>
              </a:ext>
            </a:extLst>
          </p:cNvPr>
          <p:cNvSpPr txBox="1"/>
          <p:nvPr/>
        </p:nvSpPr>
        <p:spPr>
          <a:xfrm>
            <a:off x="9244158" y="4923606"/>
            <a:ext cx="540204" cy="276999"/>
          </a:xfrm>
          <a:prstGeom prst="rect">
            <a:avLst/>
          </a:prstGeom>
          <a:noFill/>
        </p:spPr>
        <p:txBody>
          <a:bodyPr wrap="square" rtlCol="0">
            <a:spAutoFit/>
          </a:bodyPr>
          <a:lstStyle/>
          <a:p>
            <a:pPr algn="ctr"/>
            <a:r>
              <a:rPr lang="en-US" sz="1200" dirty="0"/>
              <a:t>2030</a:t>
            </a:r>
          </a:p>
        </p:txBody>
      </p:sp>
      <p:sp>
        <p:nvSpPr>
          <p:cNvPr id="92" name="TextBox 91">
            <a:extLst>
              <a:ext uri="{FF2B5EF4-FFF2-40B4-BE49-F238E27FC236}">
                <a16:creationId xmlns:a16="http://schemas.microsoft.com/office/drawing/2014/main" id="{CAB2C003-7A3A-4144-B0DF-2921651DBA57}"/>
              </a:ext>
            </a:extLst>
          </p:cNvPr>
          <p:cNvSpPr txBox="1"/>
          <p:nvPr/>
        </p:nvSpPr>
        <p:spPr>
          <a:xfrm>
            <a:off x="9876325" y="4923606"/>
            <a:ext cx="515475" cy="276999"/>
          </a:xfrm>
          <a:prstGeom prst="rect">
            <a:avLst/>
          </a:prstGeom>
          <a:noFill/>
        </p:spPr>
        <p:txBody>
          <a:bodyPr wrap="square" rtlCol="0">
            <a:spAutoFit/>
          </a:bodyPr>
          <a:lstStyle/>
          <a:p>
            <a:pPr algn="ctr"/>
            <a:r>
              <a:rPr lang="en-US" sz="1200" dirty="0"/>
              <a:t>2035</a:t>
            </a:r>
          </a:p>
        </p:txBody>
      </p:sp>
      <p:sp>
        <p:nvSpPr>
          <p:cNvPr id="94" name="Rectangle 93">
            <a:extLst>
              <a:ext uri="{FF2B5EF4-FFF2-40B4-BE49-F238E27FC236}">
                <a16:creationId xmlns:a16="http://schemas.microsoft.com/office/drawing/2014/main" id="{B1900778-03ED-4E62-9446-0BB658F2E034}"/>
              </a:ext>
            </a:extLst>
          </p:cNvPr>
          <p:cNvSpPr/>
          <p:nvPr/>
        </p:nvSpPr>
        <p:spPr>
          <a:xfrm>
            <a:off x="7704932" y="4087408"/>
            <a:ext cx="2006978" cy="632553"/>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200" dirty="0"/>
              <a:t>Ministry of Agriculture Roadmap on GM Crop Commercialization</a:t>
            </a:r>
          </a:p>
        </p:txBody>
      </p:sp>
      <p:sp>
        <p:nvSpPr>
          <p:cNvPr id="46" name="Rectangle 45">
            <a:extLst>
              <a:ext uri="{FF2B5EF4-FFF2-40B4-BE49-F238E27FC236}">
                <a16:creationId xmlns:a16="http://schemas.microsoft.com/office/drawing/2014/main" id="{C7CCA8D5-56D6-4B1A-B9C6-C22E58C33E96}"/>
              </a:ext>
            </a:extLst>
          </p:cNvPr>
          <p:cNvSpPr/>
          <p:nvPr/>
        </p:nvSpPr>
        <p:spPr>
          <a:xfrm>
            <a:off x="5547898" y="3875260"/>
            <a:ext cx="2006978" cy="632553"/>
          </a:xfrm>
          <a:prstGeom prst="rect">
            <a:avLst/>
          </a:prstGeom>
          <a:gradFill flip="none" rotWithShape="1">
            <a:gsLst>
              <a:gs pos="0">
                <a:schemeClr val="bg2">
                  <a:lumMod val="90000"/>
                  <a:tint val="66000"/>
                  <a:satMod val="160000"/>
                </a:schemeClr>
              </a:gs>
              <a:gs pos="50000">
                <a:schemeClr val="bg2">
                  <a:lumMod val="90000"/>
                  <a:tint val="44500"/>
                  <a:satMod val="160000"/>
                </a:schemeClr>
              </a:gs>
              <a:gs pos="100000">
                <a:schemeClr val="bg2">
                  <a:lumMod val="90000"/>
                  <a:tint val="23500"/>
                  <a:satMod val="160000"/>
                </a:schemeClr>
              </a:gs>
            </a:gsLst>
            <a:lin ang="16200000" scaled="1"/>
            <a:tileRect/>
          </a:gradFill>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200" dirty="0"/>
              <a:t>Thousand Talents Program</a:t>
            </a:r>
          </a:p>
        </p:txBody>
      </p:sp>
      <p:cxnSp>
        <p:nvCxnSpPr>
          <p:cNvPr id="47" name="Straight Connector 46">
            <a:extLst>
              <a:ext uri="{FF2B5EF4-FFF2-40B4-BE49-F238E27FC236}">
                <a16:creationId xmlns:a16="http://schemas.microsoft.com/office/drawing/2014/main" id="{0046AA6F-0947-4239-B822-45288BCA0266}"/>
              </a:ext>
            </a:extLst>
          </p:cNvPr>
          <p:cNvCxnSpPr>
            <a:cxnSpLocks/>
          </p:cNvCxnSpPr>
          <p:nvPr/>
        </p:nvCxnSpPr>
        <p:spPr>
          <a:xfrm flipV="1">
            <a:off x="6773990" y="4508085"/>
            <a:ext cx="0" cy="376121"/>
          </a:xfrm>
          <a:prstGeom prst="line">
            <a:avLst/>
          </a:prstGeom>
        </p:spPr>
        <p:style>
          <a:lnRef idx="1">
            <a:schemeClr val="dk1"/>
          </a:lnRef>
          <a:fillRef idx="0">
            <a:schemeClr val="dk1"/>
          </a:fillRef>
          <a:effectRef idx="0">
            <a:schemeClr val="dk1"/>
          </a:effectRef>
          <a:fontRef idx="minor">
            <a:schemeClr val="tx1"/>
          </a:fontRef>
        </p:style>
      </p:cxnSp>
      <p:sp>
        <p:nvSpPr>
          <p:cNvPr id="50" name="Rectangle 49">
            <a:extLst>
              <a:ext uri="{FF2B5EF4-FFF2-40B4-BE49-F238E27FC236}">
                <a16:creationId xmlns:a16="http://schemas.microsoft.com/office/drawing/2014/main" id="{FD67C79E-801D-4BF6-9FBD-86A7BCEF2D08}"/>
              </a:ext>
            </a:extLst>
          </p:cNvPr>
          <p:cNvSpPr/>
          <p:nvPr/>
        </p:nvSpPr>
        <p:spPr>
          <a:xfrm>
            <a:off x="7632280" y="1611310"/>
            <a:ext cx="2006978" cy="632553"/>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200" dirty="0"/>
              <a:t>New Generation of Artificial Intelligence Development Plan</a:t>
            </a:r>
          </a:p>
        </p:txBody>
      </p:sp>
      <p:sp>
        <p:nvSpPr>
          <p:cNvPr id="55" name="Rectangle 54">
            <a:extLst>
              <a:ext uri="{FF2B5EF4-FFF2-40B4-BE49-F238E27FC236}">
                <a16:creationId xmlns:a16="http://schemas.microsoft.com/office/drawing/2014/main" id="{1E97D381-1D36-45BE-9F50-441F66035E24}"/>
              </a:ext>
            </a:extLst>
          </p:cNvPr>
          <p:cNvSpPr/>
          <p:nvPr/>
        </p:nvSpPr>
        <p:spPr>
          <a:xfrm>
            <a:off x="3232347" y="3872045"/>
            <a:ext cx="2006978" cy="632553"/>
          </a:xfrm>
          <a:prstGeom prst="rect">
            <a:avLst/>
          </a:prstGeom>
          <a:gradFill flip="none" rotWithShape="1">
            <a:gsLst>
              <a:gs pos="0">
                <a:schemeClr val="bg2">
                  <a:lumMod val="90000"/>
                  <a:tint val="66000"/>
                  <a:satMod val="160000"/>
                </a:schemeClr>
              </a:gs>
              <a:gs pos="50000">
                <a:schemeClr val="bg2">
                  <a:lumMod val="90000"/>
                  <a:tint val="44500"/>
                  <a:satMod val="160000"/>
                </a:schemeClr>
              </a:gs>
              <a:gs pos="100000">
                <a:schemeClr val="bg2">
                  <a:lumMod val="90000"/>
                  <a:tint val="23500"/>
                  <a:satMod val="160000"/>
                </a:schemeClr>
              </a:gs>
            </a:gsLst>
            <a:lin ang="16200000" scaled="1"/>
            <a:tileRect/>
          </a:gradFill>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200" dirty="0"/>
              <a:t>Hundred Talents Program</a:t>
            </a:r>
          </a:p>
        </p:txBody>
      </p:sp>
      <p:cxnSp>
        <p:nvCxnSpPr>
          <p:cNvPr id="56" name="Straight Connector 55">
            <a:extLst>
              <a:ext uri="{FF2B5EF4-FFF2-40B4-BE49-F238E27FC236}">
                <a16:creationId xmlns:a16="http://schemas.microsoft.com/office/drawing/2014/main" id="{EC69CF60-4E44-4FA3-8760-8ECE436C6292}"/>
              </a:ext>
            </a:extLst>
          </p:cNvPr>
          <p:cNvCxnSpPr>
            <a:cxnSpLocks/>
          </p:cNvCxnSpPr>
          <p:nvPr/>
        </p:nvCxnSpPr>
        <p:spPr>
          <a:xfrm flipV="1">
            <a:off x="4970806" y="4504599"/>
            <a:ext cx="0" cy="367392"/>
          </a:xfrm>
          <a:prstGeom prst="line">
            <a:avLst/>
          </a:prstGeom>
        </p:spPr>
        <p:style>
          <a:lnRef idx="1">
            <a:schemeClr val="dk1"/>
          </a:lnRef>
          <a:fillRef idx="0">
            <a:schemeClr val="dk1"/>
          </a:fillRef>
          <a:effectRef idx="0">
            <a:schemeClr val="dk1"/>
          </a:effectRef>
          <a:fontRef idx="minor">
            <a:schemeClr val="tx1"/>
          </a:fontRef>
        </p:style>
      </p:cxnSp>
      <p:sp>
        <p:nvSpPr>
          <p:cNvPr id="5" name="Footer Placeholder 4">
            <a:extLst>
              <a:ext uri="{FF2B5EF4-FFF2-40B4-BE49-F238E27FC236}">
                <a16:creationId xmlns:a16="http://schemas.microsoft.com/office/drawing/2014/main" id="{C23076C1-5497-4461-897A-552297E2C3CE}"/>
              </a:ext>
            </a:extLst>
          </p:cNvPr>
          <p:cNvSpPr>
            <a:spLocks noGrp="1"/>
          </p:cNvSpPr>
          <p:nvPr>
            <p:ph type="ftr" sz="quarter" idx="10"/>
          </p:nvPr>
        </p:nvSpPr>
        <p:spPr/>
        <p:txBody>
          <a:bodyPr/>
          <a:lstStyle/>
          <a:p>
            <a:endParaRPr lang="en-US" dirty="0"/>
          </a:p>
        </p:txBody>
      </p:sp>
      <p:sp>
        <p:nvSpPr>
          <p:cNvPr id="6" name="Slide Number Placeholder 5">
            <a:extLst>
              <a:ext uri="{FF2B5EF4-FFF2-40B4-BE49-F238E27FC236}">
                <a16:creationId xmlns:a16="http://schemas.microsoft.com/office/drawing/2014/main" id="{054E9496-0BD7-4932-8C06-F56EF8D7E179}"/>
              </a:ext>
            </a:extLst>
          </p:cNvPr>
          <p:cNvSpPr>
            <a:spLocks noGrp="1"/>
          </p:cNvSpPr>
          <p:nvPr>
            <p:ph type="sldNum" sz="quarter" idx="11"/>
          </p:nvPr>
        </p:nvSpPr>
        <p:spPr/>
        <p:txBody>
          <a:bodyPr/>
          <a:lstStyle/>
          <a:p>
            <a:fld id="{11F79561-EA7F-454C-8C1A-5FBABDDDB662}" type="slidenum">
              <a:rPr lang="en-US" smtClean="0"/>
              <a:pPr/>
              <a:t>2</a:t>
            </a:fld>
            <a:endParaRPr lang="en-US" dirty="0"/>
          </a:p>
        </p:txBody>
      </p:sp>
    </p:spTree>
    <p:extLst>
      <p:ext uri="{BB962C8B-B14F-4D97-AF65-F5344CB8AC3E}">
        <p14:creationId xmlns:p14="http://schemas.microsoft.com/office/powerpoint/2010/main" val="39715831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022D70-8305-4C5D-B6B1-AC43FE16BA3C}"/>
              </a:ext>
            </a:extLst>
          </p:cNvPr>
          <p:cNvSpPr>
            <a:spLocks noGrp="1"/>
          </p:cNvSpPr>
          <p:nvPr>
            <p:ph type="title"/>
          </p:nvPr>
        </p:nvSpPr>
        <p:spPr/>
        <p:txBody>
          <a:bodyPr/>
          <a:lstStyle/>
          <a:p>
            <a:r>
              <a:rPr lang="en-US" dirty="0"/>
              <a:t>Goals</a:t>
            </a:r>
          </a:p>
        </p:txBody>
      </p:sp>
      <p:sp>
        <p:nvSpPr>
          <p:cNvPr id="3" name="Content Placeholder 2">
            <a:extLst>
              <a:ext uri="{FF2B5EF4-FFF2-40B4-BE49-F238E27FC236}">
                <a16:creationId xmlns:a16="http://schemas.microsoft.com/office/drawing/2014/main" id="{2F2C8B2A-B00D-4D73-9505-762232C5A6EB}"/>
              </a:ext>
            </a:extLst>
          </p:cNvPr>
          <p:cNvSpPr>
            <a:spLocks noGrp="1"/>
          </p:cNvSpPr>
          <p:nvPr>
            <p:ph idx="1"/>
          </p:nvPr>
        </p:nvSpPr>
        <p:spPr/>
        <p:txBody>
          <a:bodyPr/>
          <a:lstStyle/>
          <a:p>
            <a:pPr marL="457200" indent="-457200">
              <a:buFont typeface="+mj-lt"/>
              <a:buAutoNum type="arabicPeriod"/>
            </a:pPr>
            <a:r>
              <a:rPr lang="en-US" dirty="0"/>
              <a:t>Assess the current </a:t>
            </a:r>
            <a:r>
              <a:rPr lang="en-US" b="1" dirty="0"/>
              <a:t>state of China’s biotechnology </a:t>
            </a:r>
            <a:r>
              <a:rPr lang="en-US" dirty="0"/>
              <a:t>sector.</a:t>
            </a:r>
          </a:p>
          <a:p>
            <a:pPr marL="457200" indent="-457200">
              <a:buFont typeface="+mj-lt"/>
              <a:buAutoNum type="arabicPeriod"/>
            </a:pPr>
            <a:r>
              <a:rPr lang="en-US" dirty="0"/>
              <a:t>Assess the </a:t>
            </a:r>
            <a:r>
              <a:rPr lang="en-US" b="1" dirty="0"/>
              <a:t>role of foreign firms and technologies </a:t>
            </a:r>
            <a:r>
              <a:rPr lang="en-US" dirty="0"/>
              <a:t>in China’s biotechnology development.</a:t>
            </a:r>
          </a:p>
          <a:p>
            <a:pPr marL="457200" indent="-457200">
              <a:buFont typeface="+mj-lt"/>
              <a:buAutoNum type="arabicPeriod"/>
            </a:pPr>
            <a:r>
              <a:rPr lang="en-US" dirty="0"/>
              <a:t>Identify and assess </a:t>
            </a:r>
            <a:r>
              <a:rPr lang="en-US" b="1" dirty="0"/>
              <a:t>Chinese investment in the U.S. biotechnology </a:t>
            </a:r>
            <a:r>
              <a:rPr lang="en-US" dirty="0"/>
              <a:t>industry.</a:t>
            </a:r>
          </a:p>
          <a:p>
            <a:pPr marL="457200" indent="-457200">
              <a:buFont typeface="+mj-lt"/>
              <a:buAutoNum type="arabicPeriod"/>
            </a:pPr>
            <a:r>
              <a:rPr lang="en-US" dirty="0"/>
              <a:t>Assess the </a:t>
            </a:r>
            <a:r>
              <a:rPr lang="en-US" b="1" dirty="0"/>
              <a:t>establishment of U.S.-based research institutes </a:t>
            </a:r>
            <a:r>
              <a:rPr lang="en-US" dirty="0"/>
              <a:t>by Chinese biotechnology firms.</a:t>
            </a:r>
          </a:p>
          <a:p>
            <a:pPr marL="457200" indent="-457200">
              <a:buFont typeface="+mj-lt"/>
              <a:buAutoNum type="arabicPeriod"/>
            </a:pPr>
            <a:r>
              <a:rPr lang="en-US" dirty="0"/>
              <a:t>Assess </a:t>
            </a:r>
            <a:r>
              <a:rPr lang="en-US" b="1" dirty="0"/>
              <a:t>China’s partnerships with U.S. biotechnology </a:t>
            </a:r>
            <a:r>
              <a:rPr lang="en-US" dirty="0"/>
              <a:t>firms, universities, research institutes, and non-profits.</a:t>
            </a:r>
          </a:p>
          <a:p>
            <a:pPr marL="457200" indent="-457200">
              <a:buFont typeface="+mj-lt"/>
              <a:buAutoNum type="arabicPeriod"/>
            </a:pPr>
            <a:r>
              <a:rPr lang="en-US" dirty="0"/>
              <a:t>Assess </a:t>
            </a:r>
            <a:r>
              <a:rPr lang="en-US" b="1" dirty="0"/>
              <a:t>China’s access to U.S. healthcare-related data</a:t>
            </a:r>
            <a:r>
              <a:rPr lang="en-US" dirty="0"/>
              <a:t>.</a:t>
            </a:r>
          </a:p>
        </p:txBody>
      </p:sp>
      <p:sp>
        <p:nvSpPr>
          <p:cNvPr id="6" name="Footer Placeholder 5">
            <a:extLst>
              <a:ext uri="{FF2B5EF4-FFF2-40B4-BE49-F238E27FC236}">
                <a16:creationId xmlns:a16="http://schemas.microsoft.com/office/drawing/2014/main" id="{AB63E8D7-A022-4930-B14C-A4F357DC9024}"/>
              </a:ext>
            </a:extLst>
          </p:cNvPr>
          <p:cNvSpPr>
            <a:spLocks noGrp="1"/>
          </p:cNvSpPr>
          <p:nvPr>
            <p:ph type="ftr" sz="quarter" idx="10"/>
          </p:nvPr>
        </p:nvSpPr>
        <p:spPr/>
        <p:txBody>
          <a:bodyPr/>
          <a:lstStyle/>
          <a:p>
            <a:endParaRPr lang="en-US" dirty="0"/>
          </a:p>
        </p:txBody>
      </p:sp>
      <p:sp>
        <p:nvSpPr>
          <p:cNvPr id="7" name="Slide Number Placeholder 6">
            <a:extLst>
              <a:ext uri="{FF2B5EF4-FFF2-40B4-BE49-F238E27FC236}">
                <a16:creationId xmlns:a16="http://schemas.microsoft.com/office/drawing/2014/main" id="{E3479441-4352-4F14-9C8B-B8F4C83E7589}"/>
              </a:ext>
            </a:extLst>
          </p:cNvPr>
          <p:cNvSpPr>
            <a:spLocks noGrp="1"/>
          </p:cNvSpPr>
          <p:nvPr>
            <p:ph type="sldNum" sz="quarter" idx="11"/>
          </p:nvPr>
        </p:nvSpPr>
        <p:spPr/>
        <p:txBody>
          <a:bodyPr/>
          <a:lstStyle/>
          <a:p>
            <a:fld id="{11F79561-EA7F-454C-8C1A-5FBABDDDB662}" type="slidenum">
              <a:rPr lang="en-US" smtClean="0"/>
              <a:pPr/>
              <a:t>3</a:t>
            </a:fld>
            <a:endParaRPr lang="en-US" dirty="0"/>
          </a:p>
        </p:txBody>
      </p:sp>
    </p:spTree>
    <p:extLst>
      <p:ext uri="{BB962C8B-B14F-4D97-AF65-F5344CB8AC3E}">
        <p14:creationId xmlns:p14="http://schemas.microsoft.com/office/powerpoint/2010/main" val="21482647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6F338A-BB1D-46AA-969D-9BEB6A272FAC}"/>
              </a:ext>
            </a:extLst>
          </p:cNvPr>
          <p:cNvSpPr>
            <a:spLocks noGrp="1"/>
          </p:cNvSpPr>
          <p:nvPr>
            <p:ph type="title"/>
          </p:nvPr>
        </p:nvSpPr>
        <p:spPr/>
        <p:txBody>
          <a:bodyPr/>
          <a:lstStyle/>
          <a:p>
            <a:r>
              <a:rPr lang="en-US" dirty="0"/>
              <a:t>Scope</a:t>
            </a:r>
          </a:p>
        </p:txBody>
      </p:sp>
      <p:sp>
        <p:nvSpPr>
          <p:cNvPr id="3" name="Content Placeholder 2">
            <a:extLst>
              <a:ext uri="{FF2B5EF4-FFF2-40B4-BE49-F238E27FC236}">
                <a16:creationId xmlns:a16="http://schemas.microsoft.com/office/drawing/2014/main" id="{65D39210-781A-4C95-B727-0C08A6EF3F5F}"/>
              </a:ext>
            </a:extLst>
          </p:cNvPr>
          <p:cNvSpPr>
            <a:spLocks noGrp="1"/>
          </p:cNvSpPr>
          <p:nvPr>
            <p:ph idx="1"/>
          </p:nvPr>
        </p:nvSpPr>
        <p:spPr/>
        <p:txBody>
          <a:bodyPr/>
          <a:lstStyle/>
          <a:p>
            <a:r>
              <a:rPr lang="en-US" dirty="0"/>
              <a:t>Focused on biotechnology </a:t>
            </a:r>
            <a:r>
              <a:rPr lang="en-US" i="1" dirty="0"/>
              <a:t>advances</a:t>
            </a:r>
          </a:p>
          <a:p>
            <a:pPr lvl="1"/>
            <a:r>
              <a:rPr lang="en-US" dirty="0"/>
              <a:t>Excluded traditional pharma</a:t>
            </a:r>
          </a:p>
          <a:p>
            <a:pPr lvl="1"/>
            <a:r>
              <a:rPr lang="en-US" dirty="0"/>
              <a:t>Excluded biofuel/biochemical fermentations</a:t>
            </a:r>
          </a:p>
          <a:p>
            <a:endParaRPr lang="en-US" dirty="0"/>
          </a:p>
          <a:p>
            <a:r>
              <a:rPr lang="en-US" dirty="0"/>
              <a:t>Broad assessment of biotechnology in China</a:t>
            </a:r>
          </a:p>
          <a:p>
            <a:pPr lvl="1"/>
            <a:r>
              <a:rPr lang="en-US" dirty="0"/>
              <a:t>No deep dives into specific technologies, institutions, investments, etc.</a:t>
            </a:r>
          </a:p>
          <a:p>
            <a:endParaRPr lang="en-US" dirty="0"/>
          </a:p>
          <a:p>
            <a:r>
              <a:rPr lang="en-US" dirty="0"/>
              <a:t>Investment data through 2017</a:t>
            </a:r>
          </a:p>
          <a:p>
            <a:endParaRPr lang="en-US" dirty="0"/>
          </a:p>
        </p:txBody>
      </p:sp>
      <p:sp>
        <p:nvSpPr>
          <p:cNvPr id="4" name="Footer Placeholder 3">
            <a:extLst>
              <a:ext uri="{FF2B5EF4-FFF2-40B4-BE49-F238E27FC236}">
                <a16:creationId xmlns:a16="http://schemas.microsoft.com/office/drawing/2014/main" id="{B81B417D-E80D-44D9-B6BD-1865D7BFFE1E}"/>
              </a:ext>
            </a:extLst>
          </p:cNvPr>
          <p:cNvSpPr>
            <a:spLocks noGrp="1"/>
          </p:cNvSpPr>
          <p:nvPr>
            <p:ph type="ftr" sz="quarter" idx="10"/>
          </p:nvPr>
        </p:nvSpPr>
        <p:spPr/>
        <p:txBody>
          <a:bodyPr/>
          <a:lstStyle/>
          <a:p>
            <a:endParaRPr lang="en-US" dirty="0"/>
          </a:p>
        </p:txBody>
      </p:sp>
      <p:sp>
        <p:nvSpPr>
          <p:cNvPr id="5" name="Slide Number Placeholder 4">
            <a:extLst>
              <a:ext uri="{FF2B5EF4-FFF2-40B4-BE49-F238E27FC236}">
                <a16:creationId xmlns:a16="http://schemas.microsoft.com/office/drawing/2014/main" id="{BA67F6F7-E450-4BA4-B99B-70629CF76098}"/>
              </a:ext>
            </a:extLst>
          </p:cNvPr>
          <p:cNvSpPr>
            <a:spLocks noGrp="1"/>
          </p:cNvSpPr>
          <p:nvPr>
            <p:ph type="sldNum" sz="quarter" idx="11"/>
          </p:nvPr>
        </p:nvSpPr>
        <p:spPr/>
        <p:txBody>
          <a:bodyPr/>
          <a:lstStyle/>
          <a:p>
            <a:fld id="{11F79561-EA7F-454C-8C1A-5FBABDDDB662}" type="slidenum">
              <a:rPr lang="en-US" smtClean="0"/>
              <a:pPr/>
              <a:t>4</a:t>
            </a:fld>
            <a:endParaRPr lang="en-US" dirty="0"/>
          </a:p>
        </p:txBody>
      </p:sp>
    </p:spTree>
    <p:extLst>
      <p:ext uri="{BB962C8B-B14F-4D97-AF65-F5344CB8AC3E}">
        <p14:creationId xmlns:p14="http://schemas.microsoft.com/office/powerpoint/2010/main" val="856501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B28AE-0759-484F-B99C-FDD12DD207AE}"/>
              </a:ext>
            </a:extLst>
          </p:cNvPr>
          <p:cNvSpPr>
            <a:spLocks noGrp="1"/>
          </p:cNvSpPr>
          <p:nvPr>
            <p:ph type="title"/>
          </p:nvPr>
        </p:nvSpPr>
        <p:spPr/>
        <p:txBody>
          <a:bodyPr/>
          <a:lstStyle/>
          <a:p>
            <a:r>
              <a:rPr lang="en-US" dirty="0"/>
              <a:t>China’s Biotechnology Sector Overview</a:t>
            </a:r>
          </a:p>
        </p:txBody>
      </p:sp>
      <p:sp>
        <p:nvSpPr>
          <p:cNvPr id="6" name="Rectangle 5">
            <a:extLst>
              <a:ext uri="{FF2B5EF4-FFF2-40B4-BE49-F238E27FC236}">
                <a16:creationId xmlns:a16="http://schemas.microsoft.com/office/drawing/2014/main" id="{14CE8EBC-949D-4E13-95E2-EE30F3435212}"/>
              </a:ext>
            </a:extLst>
          </p:cNvPr>
          <p:cNvSpPr/>
          <p:nvPr/>
        </p:nvSpPr>
        <p:spPr>
          <a:xfrm>
            <a:off x="8077200" y="1390664"/>
            <a:ext cx="3429000" cy="2400657"/>
          </a:xfrm>
          <a:prstGeom prst="rect">
            <a:avLst/>
          </a:prstGeom>
          <a:solidFill>
            <a:srgbClr val="F7FBEF"/>
          </a:solidFill>
          <a:ln>
            <a:solidFill>
              <a:schemeClr val="accent1">
                <a:lumMod val="50000"/>
              </a:schemeClr>
            </a:solidFill>
          </a:ln>
        </p:spPr>
        <p:txBody>
          <a:bodyPr wrap="square" lIns="182880" tIns="182880" rIns="182880" bIns="182880" anchor="ctr" anchorCtr="0">
            <a:spAutoFit/>
          </a:bodyPr>
          <a:lstStyle/>
          <a:p>
            <a:pPr algn="ctr"/>
            <a:r>
              <a:rPr lang="en-US" sz="2000" dirty="0"/>
              <a:t>China market: </a:t>
            </a:r>
          </a:p>
          <a:p>
            <a:pPr algn="ctr"/>
            <a:r>
              <a:rPr lang="en-US" sz="2000" dirty="0"/>
              <a:t>$5-6 billion biologics</a:t>
            </a:r>
          </a:p>
          <a:p>
            <a:pPr algn="ctr"/>
            <a:r>
              <a:rPr lang="en-US" sz="2000" dirty="0"/>
              <a:t>$8 billion GM crops</a:t>
            </a:r>
            <a:endParaRPr lang="en-US" dirty="0"/>
          </a:p>
          <a:p>
            <a:pPr algn="ctr"/>
            <a:endParaRPr lang="en-US" dirty="0"/>
          </a:p>
          <a:p>
            <a:pPr algn="ctr"/>
            <a:r>
              <a:rPr lang="en-US" dirty="0"/>
              <a:t>U.S. market: </a:t>
            </a:r>
          </a:p>
          <a:p>
            <a:pPr algn="ctr"/>
            <a:r>
              <a:rPr lang="en-US" dirty="0"/>
              <a:t>$120 billion biologics</a:t>
            </a:r>
          </a:p>
          <a:p>
            <a:pPr algn="ctr"/>
            <a:r>
              <a:rPr lang="en-US" dirty="0"/>
              <a:t>$110 billion GM crops</a:t>
            </a:r>
          </a:p>
        </p:txBody>
      </p:sp>
      <p:sp>
        <p:nvSpPr>
          <p:cNvPr id="9" name="Footer Placeholder 8">
            <a:extLst>
              <a:ext uri="{FF2B5EF4-FFF2-40B4-BE49-F238E27FC236}">
                <a16:creationId xmlns:a16="http://schemas.microsoft.com/office/drawing/2014/main" id="{570900F8-C61E-4125-8916-F908B0B5E761}"/>
              </a:ext>
            </a:extLst>
          </p:cNvPr>
          <p:cNvSpPr>
            <a:spLocks noGrp="1"/>
          </p:cNvSpPr>
          <p:nvPr>
            <p:ph type="ftr" sz="quarter" idx="10"/>
          </p:nvPr>
        </p:nvSpPr>
        <p:spPr/>
        <p:txBody>
          <a:bodyPr/>
          <a:lstStyle/>
          <a:p>
            <a:endParaRPr lang="en-US" dirty="0"/>
          </a:p>
        </p:txBody>
      </p:sp>
      <p:sp>
        <p:nvSpPr>
          <p:cNvPr id="10" name="Slide Number Placeholder 9">
            <a:extLst>
              <a:ext uri="{FF2B5EF4-FFF2-40B4-BE49-F238E27FC236}">
                <a16:creationId xmlns:a16="http://schemas.microsoft.com/office/drawing/2014/main" id="{6E5D1403-20B3-4562-BB8A-4FB7996E299B}"/>
              </a:ext>
            </a:extLst>
          </p:cNvPr>
          <p:cNvSpPr>
            <a:spLocks noGrp="1"/>
          </p:cNvSpPr>
          <p:nvPr>
            <p:ph type="sldNum" sz="quarter" idx="11"/>
          </p:nvPr>
        </p:nvSpPr>
        <p:spPr/>
        <p:txBody>
          <a:bodyPr/>
          <a:lstStyle/>
          <a:p>
            <a:fld id="{11F79561-EA7F-454C-8C1A-5FBABDDDB662}" type="slidenum">
              <a:rPr lang="en-US" smtClean="0"/>
              <a:pPr/>
              <a:t>5</a:t>
            </a:fld>
            <a:endParaRPr lang="en-US" dirty="0"/>
          </a:p>
        </p:txBody>
      </p:sp>
      <p:grpSp>
        <p:nvGrpSpPr>
          <p:cNvPr id="5" name="Group 4">
            <a:extLst>
              <a:ext uri="{FF2B5EF4-FFF2-40B4-BE49-F238E27FC236}">
                <a16:creationId xmlns:a16="http://schemas.microsoft.com/office/drawing/2014/main" id="{5214FB16-D8D8-450C-B076-638519DA80D7}"/>
              </a:ext>
            </a:extLst>
          </p:cNvPr>
          <p:cNvGrpSpPr/>
          <p:nvPr/>
        </p:nvGrpSpPr>
        <p:grpSpPr>
          <a:xfrm>
            <a:off x="914400" y="2805677"/>
            <a:ext cx="6995160" cy="914400"/>
            <a:chOff x="914400" y="2959987"/>
            <a:chExt cx="6995160" cy="914400"/>
          </a:xfrm>
        </p:grpSpPr>
        <p:pic>
          <p:nvPicPr>
            <p:cNvPr id="11" name="Graphic 10" descr="DNA">
              <a:extLst>
                <a:ext uri="{FF2B5EF4-FFF2-40B4-BE49-F238E27FC236}">
                  <a16:creationId xmlns:a16="http://schemas.microsoft.com/office/drawing/2014/main" id="{89C71A3A-31C4-405F-8430-884F62DD3C6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14400" y="2959987"/>
              <a:ext cx="914400" cy="914400"/>
            </a:xfrm>
            <a:prstGeom prst="rect">
              <a:avLst/>
            </a:prstGeom>
          </p:spPr>
        </p:pic>
        <p:sp>
          <p:nvSpPr>
            <p:cNvPr id="15" name="Content Placeholder 2">
              <a:extLst>
                <a:ext uri="{FF2B5EF4-FFF2-40B4-BE49-F238E27FC236}">
                  <a16:creationId xmlns:a16="http://schemas.microsoft.com/office/drawing/2014/main" id="{5D70592D-2FDA-46E7-8FE3-1E6B866E6299}"/>
                </a:ext>
              </a:extLst>
            </p:cNvPr>
            <p:cNvSpPr txBox="1">
              <a:spLocks/>
            </p:cNvSpPr>
            <p:nvPr/>
          </p:nvSpPr>
          <p:spPr>
            <a:xfrm>
              <a:off x="1813560" y="3005707"/>
              <a:ext cx="6096000" cy="82296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i="0" kern="1200">
                  <a:solidFill>
                    <a:schemeClr val="tx1"/>
                  </a:solidFill>
                  <a:latin typeface="+mn-lt"/>
                  <a:ea typeface="+mn-ea"/>
                  <a:cs typeface="+mn-cs"/>
                </a:defRPr>
              </a:lvl1pPr>
              <a:lvl2pPr marL="800100" indent="-342900" algn="l" defTabSz="914400" rtl="0" eaLnBrk="1" latinLnBrk="0" hangingPunct="1">
                <a:spcBef>
                  <a:spcPct val="20000"/>
                </a:spcBef>
                <a:buFont typeface="Arial" pitchFamily="34" charset="0"/>
                <a:buChar char="•"/>
                <a:defRPr sz="2000" i="0" kern="1200">
                  <a:solidFill>
                    <a:schemeClr val="tx1"/>
                  </a:solidFill>
                  <a:latin typeface="+mn-lt"/>
                  <a:ea typeface="+mn-ea"/>
                  <a:cs typeface="+mn-cs"/>
                </a:defRPr>
              </a:lvl2pPr>
              <a:lvl3pPr marL="1257300" indent="-342900" algn="l" defTabSz="914400" rtl="0" eaLnBrk="1" latinLnBrk="0" hangingPunct="1">
                <a:spcBef>
                  <a:spcPct val="20000"/>
                </a:spcBef>
                <a:buFont typeface="Arial" pitchFamily="34" charset="0"/>
                <a:buChar char="•"/>
                <a:defRPr sz="1800" i="0" kern="1200">
                  <a:solidFill>
                    <a:schemeClr val="tx1"/>
                  </a:solidFill>
                  <a:latin typeface="+mn-lt"/>
                  <a:ea typeface="+mn-ea"/>
                  <a:cs typeface="+mn-cs"/>
                </a:defRPr>
              </a:lvl3pPr>
              <a:lvl4pPr marL="1714500" indent="-342900" algn="l" defTabSz="914400" rtl="0" eaLnBrk="1" latinLnBrk="0" hangingPunct="1">
                <a:spcBef>
                  <a:spcPct val="20000"/>
                </a:spcBef>
                <a:buFont typeface="Arial" pitchFamily="34" charset="0"/>
                <a:buChar char="•"/>
                <a:defRPr sz="1600" i="0" kern="1200">
                  <a:solidFill>
                    <a:schemeClr val="tx1"/>
                  </a:solidFill>
                  <a:latin typeface="+mn-lt"/>
                  <a:ea typeface="+mn-ea"/>
                  <a:cs typeface="+mn-cs"/>
                </a:defRPr>
              </a:lvl4pPr>
              <a:lvl5pPr marL="2171700" indent="-342900" algn="l" defTabSz="914400" rtl="0" eaLnBrk="1" latinLnBrk="0" hangingPunct="1">
                <a:spcBef>
                  <a:spcPct val="20000"/>
                </a:spcBef>
                <a:buFont typeface="Arial" pitchFamily="34" charset="0"/>
                <a:buChar char="•"/>
                <a:defRPr sz="1400" i="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a:t>Genomics and precision medicine growing component</a:t>
              </a:r>
            </a:p>
          </p:txBody>
        </p:sp>
      </p:grpSp>
      <p:grpSp>
        <p:nvGrpSpPr>
          <p:cNvPr id="21" name="Group 20">
            <a:extLst>
              <a:ext uri="{FF2B5EF4-FFF2-40B4-BE49-F238E27FC236}">
                <a16:creationId xmlns:a16="http://schemas.microsoft.com/office/drawing/2014/main" id="{DECAED40-B4E4-4790-8DFA-321C5B2DA68B}"/>
              </a:ext>
            </a:extLst>
          </p:cNvPr>
          <p:cNvGrpSpPr/>
          <p:nvPr/>
        </p:nvGrpSpPr>
        <p:grpSpPr>
          <a:xfrm>
            <a:off x="914400" y="5194538"/>
            <a:ext cx="7010400" cy="914400"/>
            <a:chOff x="914400" y="5194538"/>
            <a:chExt cx="7010400" cy="914400"/>
          </a:xfrm>
        </p:grpSpPr>
        <p:pic>
          <p:nvPicPr>
            <p:cNvPr id="13" name="Graphic 12" descr="Beaker">
              <a:extLst>
                <a:ext uri="{FF2B5EF4-FFF2-40B4-BE49-F238E27FC236}">
                  <a16:creationId xmlns:a16="http://schemas.microsoft.com/office/drawing/2014/main" id="{EAE6A46E-5E1E-4DCC-B32A-3B88E4999E2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14400" y="5194538"/>
              <a:ext cx="914400" cy="914400"/>
            </a:xfrm>
            <a:prstGeom prst="rect">
              <a:avLst/>
            </a:prstGeom>
          </p:spPr>
        </p:pic>
        <p:sp>
          <p:nvSpPr>
            <p:cNvPr id="17" name="Content Placeholder 2">
              <a:extLst>
                <a:ext uri="{FF2B5EF4-FFF2-40B4-BE49-F238E27FC236}">
                  <a16:creationId xmlns:a16="http://schemas.microsoft.com/office/drawing/2014/main" id="{BA58FD5B-0644-4C9C-85E4-7267AB739124}"/>
                </a:ext>
              </a:extLst>
            </p:cNvPr>
            <p:cNvSpPr txBox="1">
              <a:spLocks/>
            </p:cNvSpPr>
            <p:nvPr/>
          </p:nvSpPr>
          <p:spPr>
            <a:xfrm>
              <a:off x="1828800" y="5240258"/>
              <a:ext cx="6096000" cy="82296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i="0" kern="1200">
                  <a:solidFill>
                    <a:schemeClr val="tx1"/>
                  </a:solidFill>
                  <a:latin typeface="+mn-lt"/>
                  <a:ea typeface="+mn-ea"/>
                  <a:cs typeface="+mn-cs"/>
                </a:defRPr>
              </a:lvl1pPr>
              <a:lvl2pPr marL="800100" indent="-342900" algn="l" defTabSz="914400" rtl="0" eaLnBrk="1" latinLnBrk="0" hangingPunct="1">
                <a:spcBef>
                  <a:spcPct val="20000"/>
                </a:spcBef>
                <a:buFont typeface="Arial" pitchFamily="34" charset="0"/>
                <a:buChar char="•"/>
                <a:defRPr sz="2000" i="0" kern="1200">
                  <a:solidFill>
                    <a:schemeClr val="tx1"/>
                  </a:solidFill>
                  <a:latin typeface="+mn-lt"/>
                  <a:ea typeface="+mn-ea"/>
                  <a:cs typeface="+mn-cs"/>
                </a:defRPr>
              </a:lvl2pPr>
              <a:lvl3pPr marL="1257300" indent="-342900" algn="l" defTabSz="914400" rtl="0" eaLnBrk="1" latinLnBrk="0" hangingPunct="1">
                <a:spcBef>
                  <a:spcPct val="20000"/>
                </a:spcBef>
                <a:buFont typeface="Arial" pitchFamily="34" charset="0"/>
                <a:buChar char="•"/>
                <a:defRPr sz="1800" i="0" kern="1200">
                  <a:solidFill>
                    <a:schemeClr val="tx1"/>
                  </a:solidFill>
                  <a:latin typeface="+mn-lt"/>
                  <a:ea typeface="+mn-ea"/>
                  <a:cs typeface="+mn-cs"/>
                </a:defRPr>
              </a:lvl3pPr>
              <a:lvl4pPr marL="1714500" indent="-342900" algn="l" defTabSz="914400" rtl="0" eaLnBrk="1" latinLnBrk="0" hangingPunct="1">
                <a:spcBef>
                  <a:spcPct val="20000"/>
                </a:spcBef>
                <a:buFont typeface="Arial" pitchFamily="34" charset="0"/>
                <a:buChar char="•"/>
                <a:defRPr sz="1600" i="0" kern="1200">
                  <a:solidFill>
                    <a:schemeClr val="tx1"/>
                  </a:solidFill>
                  <a:latin typeface="+mn-lt"/>
                  <a:ea typeface="+mn-ea"/>
                  <a:cs typeface="+mn-cs"/>
                </a:defRPr>
              </a:lvl4pPr>
              <a:lvl5pPr marL="2171700" indent="-342900" algn="l" defTabSz="914400" rtl="0" eaLnBrk="1" latinLnBrk="0" hangingPunct="1">
                <a:spcBef>
                  <a:spcPct val="20000"/>
                </a:spcBef>
                <a:buFont typeface="Arial" pitchFamily="34" charset="0"/>
                <a:buChar char="•"/>
                <a:defRPr sz="1400" i="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a:t>Industrial biotech – large fermentation capacity but little innovation</a:t>
              </a:r>
            </a:p>
          </p:txBody>
        </p:sp>
      </p:grpSp>
      <p:grpSp>
        <p:nvGrpSpPr>
          <p:cNvPr id="19" name="Group 18">
            <a:extLst>
              <a:ext uri="{FF2B5EF4-FFF2-40B4-BE49-F238E27FC236}">
                <a16:creationId xmlns:a16="http://schemas.microsoft.com/office/drawing/2014/main" id="{1603A37F-306E-4F7F-A3A2-2C7775BC22BA}"/>
              </a:ext>
            </a:extLst>
          </p:cNvPr>
          <p:cNvGrpSpPr/>
          <p:nvPr/>
        </p:nvGrpSpPr>
        <p:grpSpPr>
          <a:xfrm>
            <a:off x="914400" y="1600200"/>
            <a:ext cx="7010400" cy="925447"/>
            <a:chOff x="914400" y="1600200"/>
            <a:chExt cx="7010400" cy="925447"/>
          </a:xfrm>
        </p:grpSpPr>
        <p:pic>
          <p:nvPicPr>
            <p:cNvPr id="12" name="Graphic 11" descr="Needle">
              <a:extLst>
                <a:ext uri="{FF2B5EF4-FFF2-40B4-BE49-F238E27FC236}">
                  <a16:creationId xmlns:a16="http://schemas.microsoft.com/office/drawing/2014/main" id="{0B71763E-C3EA-44E0-9044-55919756D9D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14400" y="1600200"/>
              <a:ext cx="914400" cy="914400"/>
            </a:xfrm>
            <a:prstGeom prst="rect">
              <a:avLst/>
            </a:prstGeom>
          </p:spPr>
        </p:pic>
        <p:sp>
          <p:nvSpPr>
            <p:cNvPr id="18" name="Content Placeholder 2">
              <a:extLst>
                <a:ext uri="{FF2B5EF4-FFF2-40B4-BE49-F238E27FC236}">
                  <a16:creationId xmlns:a16="http://schemas.microsoft.com/office/drawing/2014/main" id="{5D680063-6B8E-410E-9FAA-080F8CD9AFA6}"/>
                </a:ext>
              </a:extLst>
            </p:cNvPr>
            <p:cNvSpPr txBox="1">
              <a:spLocks/>
            </p:cNvSpPr>
            <p:nvPr/>
          </p:nvSpPr>
          <p:spPr>
            <a:xfrm>
              <a:off x="1828800" y="1702687"/>
              <a:ext cx="6096000" cy="82296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i="0" kern="1200">
                  <a:solidFill>
                    <a:schemeClr val="tx1"/>
                  </a:solidFill>
                  <a:latin typeface="+mn-lt"/>
                  <a:ea typeface="+mn-ea"/>
                  <a:cs typeface="+mn-cs"/>
                </a:defRPr>
              </a:lvl1pPr>
              <a:lvl2pPr marL="800100" indent="-342900" algn="l" defTabSz="914400" rtl="0" eaLnBrk="1" latinLnBrk="0" hangingPunct="1">
                <a:spcBef>
                  <a:spcPct val="20000"/>
                </a:spcBef>
                <a:buFont typeface="Arial" pitchFamily="34" charset="0"/>
                <a:buChar char="•"/>
                <a:defRPr sz="2000" i="0" kern="1200">
                  <a:solidFill>
                    <a:schemeClr val="tx1"/>
                  </a:solidFill>
                  <a:latin typeface="+mn-lt"/>
                  <a:ea typeface="+mn-ea"/>
                  <a:cs typeface="+mn-cs"/>
                </a:defRPr>
              </a:lvl2pPr>
              <a:lvl3pPr marL="1257300" indent="-342900" algn="l" defTabSz="914400" rtl="0" eaLnBrk="1" latinLnBrk="0" hangingPunct="1">
                <a:spcBef>
                  <a:spcPct val="20000"/>
                </a:spcBef>
                <a:buFont typeface="Arial" pitchFamily="34" charset="0"/>
                <a:buChar char="•"/>
                <a:defRPr sz="1800" i="0" kern="1200">
                  <a:solidFill>
                    <a:schemeClr val="tx1"/>
                  </a:solidFill>
                  <a:latin typeface="+mn-lt"/>
                  <a:ea typeface="+mn-ea"/>
                  <a:cs typeface="+mn-cs"/>
                </a:defRPr>
              </a:lvl3pPr>
              <a:lvl4pPr marL="1714500" indent="-342900" algn="l" defTabSz="914400" rtl="0" eaLnBrk="1" latinLnBrk="0" hangingPunct="1">
                <a:spcBef>
                  <a:spcPct val="20000"/>
                </a:spcBef>
                <a:buFont typeface="Arial" pitchFamily="34" charset="0"/>
                <a:buChar char="•"/>
                <a:defRPr sz="1600" i="0" kern="1200">
                  <a:solidFill>
                    <a:schemeClr val="tx1"/>
                  </a:solidFill>
                  <a:latin typeface="+mn-lt"/>
                  <a:ea typeface="+mn-ea"/>
                  <a:cs typeface="+mn-cs"/>
                </a:defRPr>
              </a:lvl4pPr>
              <a:lvl5pPr marL="2171700" indent="-342900" algn="l" defTabSz="914400" rtl="0" eaLnBrk="1" latinLnBrk="0" hangingPunct="1">
                <a:spcBef>
                  <a:spcPct val="20000"/>
                </a:spcBef>
                <a:buFont typeface="Arial" pitchFamily="34" charset="0"/>
                <a:buChar char="•"/>
                <a:defRPr sz="1400" i="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a:t>Dominated by biologics and other medical technologies</a:t>
              </a:r>
            </a:p>
          </p:txBody>
        </p:sp>
      </p:grpSp>
      <p:grpSp>
        <p:nvGrpSpPr>
          <p:cNvPr id="24" name="Group 23">
            <a:extLst>
              <a:ext uri="{FF2B5EF4-FFF2-40B4-BE49-F238E27FC236}">
                <a16:creationId xmlns:a16="http://schemas.microsoft.com/office/drawing/2014/main" id="{AF88F68C-F55D-43F6-82C9-E69041FF3562}"/>
              </a:ext>
            </a:extLst>
          </p:cNvPr>
          <p:cNvGrpSpPr/>
          <p:nvPr/>
        </p:nvGrpSpPr>
        <p:grpSpPr>
          <a:xfrm>
            <a:off x="914400" y="3910308"/>
            <a:ext cx="10688320" cy="2417921"/>
            <a:chOff x="914400" y="3910308"/>
            <a:chExt cx="10688320" cy="2417921"/>
          </a:xfrm>
        </p:grpSpPr>
        <p:grpSp>
          <p:nvGrpSpPr>
            <p:cNvPr id="20" name="Group 19">
              <a:extLst>
                <a:ext uri="{FF2B5EF4-FFF2-40B4-BE49-F238E27FC236}">
                  <a16:creationId xmlns:a16="http://schemas.microsoft.com/office/drawing/2014/main" id="{AEC10BBA-A5D2-405A-8DC5-7D689B1F2ACE}"/>
                </a:ext>
              </a:extLst>
            </p:cNvPr>
            <p:cNvGrpSpPr/>
            <p:nvPr/>
          </p:nvGrpSpPr>
          <p:grpSpPr>
            <a:xfrm>
              <a:off x="914400" y="4000107"/>
              <a:ext cx="7010400" cy="914400"/>
              <a:chOff x="914400" y="4038600"/>
              <a:chExt cx="7010400" cy="914400"/>
            </a:xfrm>
          </p:grpSpPr>
          <p:pic>
            <p:nvPicPr>
              <p:cNvPr id="14" name="Graphic 13" descr="Flower">
                <a:extLst>
                  <a:ext uri="{FF2B5EF4-FFF2-40B4-BE49-F238E27FC236}">
                    <a16:creationId xmlns:a16="http://schemas.microsoft.com/office/drawing/2014/main" id="{F9B906E5-1920-45F8-80D4-3CA33E7B5FB8}"/>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914400" y="4038600"/>
                <a:ext cx="914400" cy="914400"/>
              </a:xfrm>
              <a:prstGeom prst="rect">
                <a:avLst/>
              </a:prstGeom>
            </p:spPr>
          </p:pic>
          <p:sp>
            <p:nvSpPr>
              <p:cNvPr id="16" name="Content Placeholder 2">
                <a:extLst>
                  <a:ext uri="{FF2B5EF4-FFF2-40B4-BE49-F238E27FC236}">
                    <a16:creationId xmlns:a16="http://schemas.microsoft.com/office/drawing/2014/main" id="{08B59A0B-D2D7-426B-9E0E-DD6789458B49}"/>
                  </a:ext>
                </a:extLst>
              </p:cNvPr>
              <p:cNvSpPr txBox="1">
                <a:spLocks/>
              </p:cNvSpPr>
              <p:nvPr/>
            </p:nvSpPr>
            <p:spPr>
              <a:xfrm>
                <a:off x="1828800" y="4084320"/>
                <a:ext cx="6096000" cy="82296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i="0" kern="1200">
                    <a:solidFill>
                      <a:schemeClr val="tx1"/>
                    </a:solidFill>
                    <a:latin typeface="+mn-lt"/>
                    <a:ea typeface="+mn-ea"/>
                    <a:cs typeface="+mn-cs"/>
                  </a:defRPr>
                </a:lvl1pPr>
                <a:lvl2pPr marL="800100" indent="-342900" algn="l" defTabSz="914400" rtl="0" eaLnBrk="1" latinLnBrk="0" hangingPunct="1">
                  <a:spcBef>
                    <a:spcPct val="20000"/>
                  </a:spcBef>
                  <a:buFont typeface="Arial" pitchFamily="34" charset="0"/>
                  <a:buChar char="•"/>
                  <a:defRPr sz="2000" i="0" kern="1200">
                    <a:solidFill>
                      <a:schemeClr val="tx1"/>
                    </a:solidFill>
                    <a:latin typeface="+mn-lt"/>
                    <a:ea typeface="+mn-ea"/>
                    <a:cs typeface="+mn-cs"/>
                  </a:defRPr>
                </a:lvl2pPr>
                <a:lvl3pPr marL="1257300" indent="-342900" algn="l" defTabSz="914400" rtl="0" eaLnBrk="1" latinLnBrk="0" hangingPunct="1">
                  <a:spcBef>
                    <a:spcPct val="20000"/>
                  </a:spcBef>
                  <a:buFont typeface="Arial" pitchFamily="34" charset="0"/>
                  <a:buChar char="•"/>
                  <a:defRPr sz="1800" i="0" kern="1200">
                    <a:solidFill>
                      <a:schemeClr val="tx1"/>
                    </a:solidFill>
                    <a:latin typeface="+mn-lt"/>
                    <a:ea typeface="+mn-ea"/>
                    <a:cs typeface="+mn-cs"/>
                  </a:defRPr>
                </a:lvl3pPr>
                <a:lvl4pPr marL="1714500" indent="-342900" algn="l" defTabSz="914400" rtl="0" eaLnBrk="1" latinLnBrk="0" hangingPunct="1">
                  <a:spcBef>
                    <a:spcPct val="20000"/>
                  </a:spcBef>
                  <a:buFont typeface="Arial" pitchFamily="34" charset="0"/>
                  <a:buChar char="•"/>
                  <a:defRPr sz="1600" i="0" kern="1200">
                    <a:solidFill>
                      <a:schemeClr val="tx1"/>
                    </a:solidFill>
                    <a:latin typeface="+mn-lt"/>
                    <a:ea typeface="+mn-ea"/>
                    <a:cs typeface="+mn-cs"/>
                  </a:defRPr>
                </a:lvl4pPr>
                <a:lvl5pPr marL="2171700" indent="-342900" algn="l" defTabSz="914400" rtl="0" eaLnBrk="1" latinLnBrk="0" hangingPunct="1">
                  <a:spcBef>
                    <a:spcPct val="20000"/>
                  </a:spcBef>
                  <a:buFont typeface="Arial" pitchFamily="34" charset="0"/>
                  <a:buChar char="•"/>
                  <a:defRPr sz="1400" i="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a:t>Little commercialization of GM crops</a:t>
                </a:r>
              </a:p>
              <a:p>
                <a:pPr lvl="1"/>
                <a:r>
                  <a:rPr lang="en-US" dirty="0"/>
                  <a:t>Major GM cotton producer (export)</a:t>
                </a:r>
              </a:p>
            </p:txBody>
          </p:sp>
        </p:grpSp>
        <p:graphicFrame>
          <p:nvGraphicFramePr>
            <p:cNvPr id="22" name="Chart 21">
              <a:extLst>
                <a:ext uri="{FF2B5EF4-FFF2-40B4-BE49-F238E27FC236}">
                  <a16:creationId xmlns:a16="http://schemas.microsoft.com/office/drawing/2014/main" id="{0897AA84-4DDD-4635-AD72-0D96432421AC}"/>
                </a:ext>
              </a:extLst>
            </p:cNvPr>
            <p:cNvGraphicFramePr/>
            <p:nvPr>
              <p:extLst>
                <p:ext uri="{D42A27DB-BD31-4B8C-83A1-F6EECF244321}">
                  <p14:modId xmlns:p14="http://schemas.microsoft.com/office/powerpoint/2010/main" val="3630813745"/>
                </p:ext>
              </p:extLst>
            </p:nvPr>
          </p:nvGraphicFramePr>
          <p:xfrm>
            <a:off x="8001000" y="3910308"/>
            <a:ext cx="3601720" cy="2310198"/>
          </p:xfrm>
          <a:graphic>
            <a:graphicData uri="http://schemas.openxmlformats.org/drawingml/2006/chart">
              <c:chart xmlns:c="http://schemas.openxmlformats.org/drawingml/2006/chart" xmlns:r="http://schemas.openxmlformats.org/officeDocument/2006/relationships" r:id="rId11"/>
            </a:graphicData>
          </a:graphic>
        </p:graphicFrame>
        <p:sp>
          <p:nvSpPr>
            <p:cNvPr id="23" name="Rectangle 22">
              <a:extLst>
                <a:ext uri="{FF2B5EF4-FFF2-40B4-BE49-F238E27FC236}">
                  <a16:creationId xmlns:a16="http://schemas.microsoft.com/office/drawing/2014/main" id="{01B5EA3B-840D-4DF3-8573-4D39FAB7E211}"/>
                </a:ext>
              </a:extLst>
            </p:cNvPr>
            <p:cNvSpPr/>
            <p:nvPr/>
          </p:nvSpPr>
          <p:spPr>
            <a:xfrm>
              <a:off x="10688687" y="6112785"/>
              <a:ext cx="873957" cy="215444"/>
            </a:xfrm>
            <a:prstGeom prst="rect">
              <a:avLst/>
            </a:prstGeom>
          </p:spPr>
          <p:txBody>
            <a:bodyPr wrap="none">
              <a:spAutoFit/>
            </a:bodyPr>
            <a:lstStyle/>
            <a:p>
              <a:pPr>
                <a:spcBef>
                  <a:spcPts val="200"/>
                </a:spcBef>
                <a:spcAft>
                  <a:spcPts val="400"/>
                </a:spcAft>
              </a:pPr>
              <a:r>
                <a:rPr lang="en-US" sz="800" dirty="0">
                  <a:latin typeface="Arial" panose="020B0604020202020204" pitchFamily="34" charset="0"/>
                  <a:ea typeface="Times New Roman" panose="02020603050405020304" pitchFamily="18" charset="0"/>
                  <a:cs typeface="Times New Roman" panose="02020603050405020304" pitchFamily="18" charset="0"/>
                </a:rPr>
                <a:t>Source: ISAAA</a:t>
              </a:r>
            </a:p>
          </p:txBody>
        </p:sp>
      </p:grpSp>
    </p:spTree>
    <p:extLst>
      <p:ext uri="{BB962C8B-B14F-4D97-AF65-F5344CB8AC3E}">
        <p14:creationId xmlns:p14="http://schemas.microsoft.com/office/powerpoint/2010/main" val="3001402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D369CA-7922-4F34-A4E2-2D0AC56A3CCB}"/>
              </a:ext>
            </a:extLst>
          </p:cNvPr>
          <p:cNvSpPr>
            <a:spLocks noGrp="1"/>
          </p:cNvSpPr>
          <p:nvPr>
            <p:ph type="title"/>
          </p:nvPr>
        </p:nvSpPr>
        <p:spPr/>
        <p:txBody>
          <a:bodyPr/>
          <a:lstStyle/>
          <a:p>
            <a:r>
              <a:rPr lang="en-US" dirty="0"/>
              <a:t>Role of Foreign Investment in Biotech</a:t>
            </a:r>
          </a:p>
        </p:txBody>
      </p:sp>
      <p:sp>
        <p:nvSpPr>
          <p:cNvPr id="3" name="Content Placeholder 2">
            <a:extLst>
              <a:ext uri="{FF2B5EF4-FFF2-40B4-BE49-F238E27FC236}">
                <a16:creationId xmlns:a16="http://schemas.microsoft.com/office/drawing/2014/main" id="{09BAFCC2-F734-411F-A2F7-4EE0E514172A}"/>
              </a:ext>
            </a:extLst>
          </p:cNvPr>
          <p:cNvSpPr>
            <a:spLocks noGrp="1"/>
          </p:cNvSpPr>
          <p:nvPr>
            <p:ph sz="half" idx="1"/>
          </p:nvPr>
        </p:nvSpPr>
        <p:spPr/>
        <p:txBody>
          <a:bodyPr/>
          <a:lstStyle/>
          <a:p>
            <a:r>
              <a:rPr lang="en-US" dirty="0"/>
              <a:t>Inward investment increased starting in early/mid-2000s</a:t>
            </a:r>
          </a:p>
          <a:p>
            <a:pPr lvl="1"/>
            <a:r>
              <a:rPr lang="en-US" dirty="0"/>
              <a:t>FDI (M&amp;A, Greenfields)</a:t>
            </a:r>
          </a:p>
          <a:p>
            <a:pPr lvl="1"/>
            <a:r>
              <a:rPr lang="en-US" dirty="0"/>
              <a:t>VC lagged</a:t>
            </a:r>
          </a:p>
        </p:txBody>
      </p:sp>
      <p:sp>
        <p:nvSpPr>
          <p:cNvPr id="4" name="Content Placeholder 3">
            <a:extLst>
              <a:ext uri="{FF2B5EF4-FFF2-40B4-BE49-F238E27FC236}">
                <a16:creationId xmlns:a16="http://schemas.microsoft.com/office/drawing/2014/main" id="{92EF1B92-685B-4770-BBEF-8D7BA7AE8BC1}"/>
              </a:ext>
            </a:extLst>
          </p:cNvPr>
          <p:cNvSpPr>
            <a:spLocks noGrp="1"/>
          </p:cNvSpPr>
          <p:nvPr>
            <p:ph sz="half" idx="2"/>
          </p:nvPr>
        </p:nvSpPr>
        <p:spPr/>
        <p:txBody>
          <a:bodyPr/>
          <a:lstStyle/>
          <a:p>
            <a:r>
              <a:rPr lang="en-US" dirty="0"/>
              <a:t>Outbound investments (M&amp;A, VC) M&amp;A strong since 2015</a:t>
            </a:r>
          </a:p>
          <a:p>
            <a:endParaRPr lang="en-US" dirty="0"/>
          </a:p>
        </p:txBody>
      </p:sp>
      <p:sp>
        <p:nvSpPr>
          <p:cNvPr id="6" name="Footer Placeholder 5">
            <a:extLst>
              <a:ext uri="{FF2B5EF4-FFF2-40B4-BE49-F238E27FC236}">
                <a16:creationId xmlns:a16="http://schemas.microsoft.com/office/drawing/2014/main" id="{7EFEFF3E-0955-45E8-9823-DBBBBD5B3E22}"/>
              </a:ext>
            </a:extLst>
          </p:cNvPr>
          <p:cNvSpPr>
            <a:spLocks noGrp="1"/>
          </p:cNvSpPr>
          <p:nvPr>
            <p:ph type="ftr" sz="quarter" idx="10"/>
          </p:nvPr>
        </p:nvSpPr>
        <p:spPr/>
        <p:txBody>
          <a:bodyPr/>
          <a:lstStyle/>
          <a:p>
            <a:endParaRPr lang="en-US" dirty="0"/>
          </a:p>
        </p:txBody>
      </p:sp>
      <p:sp>
        <p:nvSpPr>
          <p:cNvPr id="7" name="Slide Number Placeholder 6">
            <a:extLst>
              <a:ext uri="{FF2B5EF4-FFF2-40B4-BE49-F238E27FC236}">
                <a16:creationId xmlns:a16="http://schemas.microsoft.com/office/drawing/2014/main" id="{61803A94-30D2-4EDE-A64A-349E2FD4F6AB}"/>
              </a:ext>
            </a:extLst>
          </p:cNvPr>
          <p:cNvSpPr>
            <a:spLocks noGrp="1"/>
          </p:cNvSpPr>
          <p:nvPr>
            <p:ph type="sldNum" sz="quarter" idx="11"/>
          </p:nvPr>
        </p:nvSpPr>
        <p:spPr/>
        <p:txBody>
          <a:bodyPr/>
          <a:lstStyle/>
          <a:p>
            <a:fld id="{11F79561-EA7F-454C-8C1A-5FBABDDDB662}" type="slidenum">
              <a:rPr lang="en-US" smtClean="0"/>
              <a:pPr/>
              <a:t>6</a:t>
            </a:fld>
            <a:endParaRPr lang="en-US" dirty="0"/>
          </a:p>
        </p:txBody>
      </p:sp>
      <p:graphicFrame>
        <p:nvGraphicFramePr>
          <p:cNvPr id="8" name="Chart 7">
            <a:extLst>
              <a:ext uri="{FF2B5EF4-FFF2-40B4-BE49-F238E27FC236}">
                <a16:creationId xmlns:a16="http://schemas.microsoft.com/office/drawing/2014/main" id="{4D5739FD-11E6-4C03-897A-590B8E4BF9C0}"/>
              </a:ext>
            </a:extLst>
          </p:cNvPr>
          <p:cNvGraphicFramePr>
            <a:graphicFrameLocks/>
          </p:cNvGraphicFramePr>
          <p:nvPr>
            <p:extLst>
              <p:ext uri="{D42A27DB-BD31-4B8C-83A1-F6EECF244321}">
                <p14:modId xmlns:p14="http://schemas.microsoft.com/office/powerpoint/2010/main" val="1214375061"/>
              </p:ext>
            </p:extLst>
          </p:nvPr>
        </p:nvGraphicFramePr>
        <p:xfrm>
          <a:off x="1011263" y="3276600"/>
          <a:ext cx="4572000" cy="287910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a:extLst>
              <a:ext uri="{FF2B5EF4-FFF2-40B4-BE49-F238E27FC236}">
                <a16:creationId xmlns:a16="http://schemas.microsoft.com/office/drawing/2014/main" id="{2C5DB226-9120-4A14-B492-A513D47BFE28}"/>
              </a:ext>
            </a:extLst>
          </p:cNvPr>
          <p:cNvGraphicFramePr>
            <a:graphicFrameLocks/>
          </p:cNvGraphicFramePr>
          <p:nvPr>
            <p:extLst>
              <p:ext uri="{D42A27DB-BD31-4B8C-83A1-F6EECF244321}">
                <p14:modId xmlns:p14="http://schemas.microsoft.com/office/powerpoint/2010/main" val="1583930629"/>
              </p:ext>
            </p:extLst>
          </p:nvPr>
        </p:nvGraphicFramePr>
        <p:xfrm>
          <a:off x="6608737" y="3276600"/>
          <a:ext cx="4572000" cy="2879103"/>
        </p:xfrm>
        <a:graphic>
          <a:graphicData uri="http://schemas.openxmlformats.org/drawingml/2006/chart">
            <c:chart xmlns:c="http://schemas.openxmlformats.org/drawingml/2006/chart" xmlns:r="http://schemas.openxmlformats.org/officeDocument/2006/relationships" r:id="rId4"/>
          </a:graphicData>
        </a:graphic>
      </p:graphicFrame>
      <p:sp>
        <p:nvSpPr>
          <p:cNvPr id="10" name="Rectangle 9">
            <a:extLst>
              <a:ext uri="{FF2B5EF4-FFF2-40B4-BE49-F238E27FC236}">
                <a16:creationId xmlns:a16="http://schemas.microsoft.com/office/drawing/2014/main" id="{3BB70D7B-7BEF-4E3D-84C9-A98BED36D35B}"/>
              </a:ext>
            </a:extLst>
          </p:cNvPr>
          <p:cNvSpPr/>
          <p:nvPr/>
        </p:nvSpPr>
        <p:spPr>
          <a:xfrm>
            <a:off x="9540925" y="6079305"/>
            <a:ext cx="1297150" cy="215444"/>
          </a:xfrm>
          <a:prstGeom prst="rect">
            <a:avLst/>
          </a:prstGeom>
        </p:spPr>
        <p:txBody>
          <a:bodyPr wrap="none">
            <a:spAutoFit/>
          </a:bodyPr>
          <a:lstStyle/>
          <a:p>
            <a:pPr>
              <a:spcBef>
                <a:spcPts val="200"/>
              </a:spcBef>
              <a:spcAft>
                <a:spcPts val="400"/>
              </a:spcAft>
            </a:pPr>
            <a:r>
              <a:rPr lang="en-US" sz="800" dirty="0">
                <a:latin typeface="Arial" panose="020B0604020202020204" pitchFamily="34" charset="0"/>
                <a:ea typeface="Times New Roman" panose="02020603050405020304" pitchFamily="18" charset="0"/>
                <a:cs typeface="Times New Roman" panose="02020603050405020304" pitchFamily="18" charset="0"/>
              </a:rPr>
              <a:t>Source: Rhodium Group</a:t>
            </a:r>
          </a:p>
        </p:txBody>
      </p:sp>
    </p:spTree>
    <p:extLst>
      <p:ext uri="{BB962C8B-B14F-4D97-AF65-F5344CB8AC3E}">
        <p14:creationId xmlns:p14="http://schemas.microsoft.com/office/powerpoint/2010/main" val="8529985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C99BE3-89A6-419A-B023-BCF1990475B6}"/>
              </a:ext>
            </a:extLst>
          </p:cNvPr>
          <p:cNvSpPr>
            <a:spLocks noGrp="1"/>
          </p:cNvSpPr>
          <p:nvPr>
            <p:ph type="title"/>
          </p:nvPr>
        </p:nvSpPr>
        <p:spPr/>
        <p:txBody>
          <a:bodyPr/>
          <a:lstStyle/>
          <a:p>
            <a:r>
              <a:rPr lang="en-US" dirty="0"/>
              <a:t>Chinese Investment in U.S. Biotech</a:t>
            </a:r>
          </a:p>
        </p:txBody>
      </p:sp>
      <p:sp>
        <p:nvSpPr>
          <p:cNvPr id="3" name="Content Placeholder 2">
            <a:extLst>
              <a:ext uri="{FF2B5EF4-FFF2-40B4-BE49-F238E27FC236}">
                <a16:creationId xmlns:a16="http://schemas.microsoft.com/office/drawing/2014/main" id="{E7FF30A8-710A-4D77-BA7A-0DCE0ED44922}"/>
              </a:ext>
            </a:extLst>
          </p:cNvPr>
          <p:cNvSpPr>
            <a:spLocks noGrp="1"/>
          </p:cNvSpPr>
          <p:nvPr>
            <p:ph idx="1"/>
          </p:nvPr>
        </p:nvSpPr>
        <p:spPr>
          <a:xfrm>
            <a:off x="381000" y="1524000"/>
            <a:ext cx="5105400" cy="4724400"/>
          </a:xfrm>
        </p:spPr>
        <p:txBody>
          <a:bodyPr>
            <a:normAutofit lnSpcReduction="10000"/>
          </a:bodyPr>
          <a:lstStyle/>
          <a:p>
            <a:r>
              <a:rPr lang="en-US" dirty="0"/>
              <a:t>$3.8 billion in 2000-2017 </a:t>
            </a:r>
          </a:p>
          <a:p>
            <a:pPr lvl="1"/>
            <a:r>
              <a:rPr lang="en-US" dirty="0"/>
              <a:t>2% of Chinese investment in U.S. </a:t>
            </a:r>
          </a:p>
          <a:p>
            <a:r>
              <a:rPr lang="en-US" dirty="0"/>
              <a:t>Rapid growth in past five years</a:t>
            </a:r>
          </a:p>
          <a:p>
            <a:pPr lvl="1"/>
            <a:r>
              <a:rPr lang="en-US" dirty="0"/>
              <a:t>Over $500 million per year since 2014</a:t>
            </a:r>
          </a:p>
          <a:p>
            <a:pPr lvl="1"/>
            <a:r>
              <a:rPr lang="en-US" dirty="0"/>
              <a:t>2018: health and biotech became top sector</a:t>
            </a:r>
          </a:p>
          <a:p>
            <a:r>
              <a:rPr lang="en-US" dirty="0"/>
              <a:t>Almost all medically-related biotech</a:t>
            </a:r>
          </a:p>
          <a:p>
            <a:pPr lvl="1"/>
            <a:r>
              <a:rPr lang="en-US" dirty="0"/>
              <a:t>70% biologics and CMO/CRO</a:t>
            </a:r>
          </a:p>
          <a:p>
            <a:pPr lvl="1"/>
            <a:r>
              <a:rPr lang="en-US" dirty="0"/>
              <a:t>22% Genomics, molecular diagnostics, and precision medicine</a:t>
            </a:r>
          </a:p>
          <a:p>
            <a:r>
              <a:rPr lang="en-US" dirty="0"/>
              <a:t>M&amp;A: 67%, VC: 29% (by value)</a:t>
            </a:r>
          </a:p>
          <a:p>
            <a:r>
              <a:rPr lang="en-US" dirty="0"/>
              <a:t>Only 3% state-owned</a:t>
            </a:r>
          </a:p>
        </p:txBody>
      </p:sp>
      <p:sp>
        <p:nvSpPr>
          <p:cNvPr id="9" name="Rectangle 8">
            <a:extLst>
              <a:ext uri="{FF2B5EF4-FFF2-40B4-BE49-F238E27FC236}">
                <a16:creationId xmlns:a16="http://schemas.microsoft.com/office/drawing/2014/main" id="{7BD496E6-8136-4311-B79A-A0473799A9E1}"/>
              </a:ext>
            </a:extLst>
          </p:cNvPr>
          <p:cNvSpPr/>
          <p:nvPr/>
        </p:nvSpPr>
        <p:spPr>
          <a:xfrm>
            <a:off x="10075954" y="6035414"/>
            <a:ext cx="1297150" cy="215444"/>
          </a:xfrm>
          <a:prstGeom prst="rect">
            <a:avLst/>
          </a:prstGeom>
        </p:spPr>
        <p:txBody>
          <a:bodyPr wrap="none">
            <a:spAutoFit/>
          </a:bodyPr>
          <a:lstStyle/>
          <a:p>
            <a:pPr>
              <a:spcBef>
                <a:spcPts val="200"/>
              </a:spcBef>
              <a:spcAft>
                <a:spcPts val="400"/>
              </a:spcAft>
            </a:pPr>
            <a:r>
              <a:rPr lang="en-US" sz="800" dirty="0">
                <a:latin typeface="Arial" panose="020B0604020202020204" pitchFamily="34" charset="0"/>
                <a:ea typeface="Times New Roman" panose="02020603050405020304" pitchFamily="18" charset="0"/>
                <a:cs typeface="Times New Roman" panose="02020603050405020304" pitchFamily="18" charset="0"/>
              </a:rPr>
              <a:t>Source: Rhodium Group</a:t>
            </a:r>
          </a:p>
        </p:txBody>
      </p:sp>
      <p:graphicFrame>
        <p:nvGraphicFramePr>
          <p:cNvPr id="11" name="Chart 10">
            <a:extLst>
              <a:ext uri="{FF2B5EF4-FFF2-40B4-BE49-F238E27FC236}">
                <a16:creationId xmlns:a16="http://schemas.microsoft.com/office/drawing/2014/main" id="{292EBCC4-3392-4D07-8227-B705EC0E6004}"/>
              </a:ext>
            </a:extLst>
          </p:cNvPr>
          <p:cNvGraphicFramePr/>
          <p:nvPr>
            <p:extLst>
              <p:ext uri="{D42A27DB-BD31-4B8C-83A1-F6EECF244321}">
                <p14:modId xmlns:p14="http://schemas.microsoft.com/office/powerpoint/2010/main" val="1847299237"/>
              </p:ext>
            </p:extLst>
          </p:nvPr>
        </p:nvGraphicFramePr>
        <p:xfrm>
          <a:off x="5602940" y="1524000"/>
          <a:ext cx="6385860" cy="4412006"/>
        </p:xfrm>
        <a:graphic>
          <a:graphicData uri="http://schemas.openxmlformats.org/drawingml/2006/chart">
            <c:chart xmlns:c="http://schemas.openxmlformats.org/drawingml/2006/chart" xmlns:r="http://schemas.openxmlformats.org/officeDocument/2006/relationships" r:id="rId3"/>
          </a:graphicData>
        </a:graphic>
      </p:graphicFrame>
      <p:sp>
        <p:nvSpPr>
          <p:cNvPr id="6" name="Footer Placeholder 5">
            <a:extLst>
              <a:ext uri="{FF2B5EF4-FFF2-40B4-BE49-F238E27FC236}">
                <a16:creationId xmlns:a16="http://schemas.microsoft.com/office/drawing/2014/main" id="{96A1E321-BEE4-4234-ACCD-B4CB7895CFF0}"/>
              </a:ext>
            </a:extLst>
          </p:cNvPr>
          <p:cNvSpPr>
            <a:spLocks noGrp="1"/>
          </p:cNvSpPr>
          <p:nvPr>
            <p:ph type="ftr" sz="quarter" idx="10"/>
          </p:nvPr>
        </p:nvSpPr>
        <p:spPr/>
        <p:txBody>
          <a:bodyPr/>
          <a:lstStyle/>
          <a:p>
            <a:endParaRPr lang="en-US" dirty="0"/>
          </a:p>
        </p:txBody>
      </p:sp>
      <p:sp>
        <p:nvSpPr>
          <p:cNvPr id="7" name="Slide Number Placeholder 6">
            <a:extLst>
              <a:ext uri="{FF2B5EF4-FFF2-40B4-BE49-F238E27FC236}">
                <a16:creationId xmlns:a16="http://schemas.microsoft.com/office/drawing/2014/main" id="{42DE3BD9-F72D-44B0-8B52-0B656BCB0C61}"/>
              </a:ext>
            </a:extLst>
          </p:cNvPr>
          <p:cNvSpPr>
            <a:spLocks noGrp="1"/>
          </p:cNvSpPr>
          <p:nvPr>
            <p:ph type="sldNum" sz="quarter" idx="11"/>
          </p:nvPr>
        </p:nvSpPr>
        <p:spPr/>
        <p:txBody>
          <a:bodyPr/>
          <a:lstStyle/>
          <a:p>
            <a:fld id="{11F79561-EA7F-454C-8C1A-5FBABDDDB662}" type="slidenum">
              <a:rPr lang="en-US" smtClean="0"/>
              <a:pPr/>
              <a:t>7</a:t>
            </a:fld>
            <a:endParaRPr lang="en-US" dirty="0"/>
          </a:p>
        </p:txBody>
      </p:sp>
    </p:spTree>
    <p:extLst>
      <p:ext uri="{BB962C8B-B14F-4D97-AF65-F5344CB8AC3E}">
        <p14:creationId xmlns:p14="http://schemas.microsoft.com/office/powerpoint/2010/main" val="4046071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ACD05F-77A7-4078-B33E-FB48538B2129}"/>
              </a:ext>
            </a:extLst>
          </p:cNvPr>
          <p:cNvSpPr>
            <a:spLocks noGrp="1"/>
          </p:cNvSpPr>
          <p:nvPr>
            <p:ph type="title"/>
          </p:nvPr>
        </p:nvSpPr>
        <p:spPr/>
        <p:txBody>
          <a:bodyPr/>
          <a:lstStyle/>
          <a:p>
            <a:r>
              <a:rPr lang="en-US" dirty="0"/>
              <a:t>Declining Chinese Investment in U.S.</a:t>
            </a:r>
          </a:p>
        </p:txBody>
      </p:sp>
      <p:sp>
        <p:nvSpPr>
          <p:cNvPr id="13" name="Content Placeholder 12">
            <a:extLst>
              <a:ext uri="{FF2B5EF4-FFF2-40B4-BE49-F238E27FC236}">
                <a16:creationId xmlns:a16="http://schemas.microsoft.com/office/drawing/2014/main" id="{8F3DBF81-5103-46F9-82EE-D9C3DC701E69}"/>
              </a:ext>
            </a:extLst>
          </p:cNvPr>
          <p:cNvSpPr>
            <a:spLocks noGrp="1"/>
          </p:cNvSpPr>
          <p:nvPr>
            <p:ph idx="1"/>
          </p:nvPr>
        </p:nvSpPr>
        <p:spPr>
          <a:xfrm>
            <a:off x="609600" y="1524000"/>
            <a:ext cx="5667082" cy="4724400"/>
          </a:xfrm>
        </p:spPr>
        <p:txBody>
          <a:bodyPr/>
          <a:lstStyle/>
          <a:p>
            <a:r>
              <a:rPr lang="en-US" dirty="0"/>
              <a:t>Chinese investment overall decreasing</a:t>
            </a:r>
          </a:p>
          <a:p>
            <a:pPr lvl="1"/>
            <a:r>
              <a:rPr lang="en-US" dirty="0"/>
              <a:t>Huge drop in 2018</a:t>
            </a:r>
          </a:p>
          <a:p>
            <a:r>
              <a:rPr lang="en-US" dirty="0"/>
              <a:t>Biotech became largest direct investment sector in 2018 (28%)</a:t>
            </a:r>
          </a:p>
          <a:p>
            <a:r>
              <a:rPr lang="en-US" dirty="0"/>
              <a:t>VC dropped 83% in 2019</a:t>
            </a:r>
          </a:p>
          <a:p>
            <a:pPr lvl="1"/>
            <a:r>
              <a:rPr lang="en-US" dirty="0"/>
              <a:t>U.S. investors compensating</a:t>
            </a:r>
          </a:p>
          <a:p>
            <a:endParaRPr lang="en-US" dirty="0"/>
          </a:p>
          <a:p>
            <a:r>
              <a:rPr lang="en-US" dirty="0"/>
              <a:t>New CFIUS rules blamed</a:t>
            </a:r>
          </a:p>
        </p:txBody>
      </p:sp>
      <p:sp>
        <p:nvSpPr>
          <p:cNvPr id="6" name="Footer Placeholder 5">
            <a:extLst>
              <a:ext uri="{FF2B5EF4-FFF2-40B4-BE49-F238E27FC236}">
                <a16:creationId xmlns:a16="http://schemas.microsoft.com/office/drawing/2014/main" id="{65AF264E-3648-4078-8914-78A7B533976F}"/>
              </a:ext>
            </a:extLst>
          </p:cNvPr>
          <p:cNvSpPr>
            <a:spLocks noGrp="1"/>
          </p:cNvSpPr>
          <p:nvPr>
            <p:ph type="ftr" sz="quarter" idx="10"/>
          </p:nvPr>
        </p:nvSpPr>
        <p:spPr/>
        <p:txBody>
          <a:bodyPr/>
          <a:lstStyle/>
          <a:p>
            <a:endParaRPr lang="en-US" dirty="0"/>
          </a:p>
        </p:txBody>
      </p:sp>
      <p:sp>
        <p:nvSpPr>
          <p:cNvPr id="7" name="Slide Number Placeholder 6">
            <a:extLst>
              <a:ext uri="{FF2B5EF4-FFF2-40B4-BE49-F238E27FC236}">
                <a16:creationId xmlns:a16="http://schemas.microsoft.com/office/drawing/2014/main" id="{0347F77B-01B0-474A-AD7B-318AE4139B9D}"/>
              </a:ext>
            </a:extLst>
          </p:cNvPr>
          <p:cNvSpPr>
            <a:spLocks noGrp="1"/>
          </p:cNvSpPr>
          <p:nvPr>
            <p:ph type="sldNum" sz="quarter" idx="11"/>
          </p:nvPr>
        </p:nvSpPr>
        <p:spPr/>
        <p:txBody>
          <a:bodyPr/>
          <a:lstStyle/>
          <a:p>
            <a:fld id="{11F79561-EA7F-454C-8C1A-5FBABDDDB662}" type="slidenum">
              <a:rPr lang="en-US" smtClean="0"/>
              <a:pPr/>
              <a:t>8</a:t>
            </a:fld>
            <a:endParaRPr lang="en-US" dirty="0"/>
          </a:p>
        </p:txBody>
      </p:sp>
      <p:sp>
        <p:nvSpPr>
          <p:cNvPr id="10" name="Rectangle 9">
            <a:extLst>
              <a:ext uri="{FF2B5EF4-FFF2-40B4-BE49-F238E27FC236}">
                <a16:creationId xmlns:a16="http://schemas.microsoft.com/office/drawing/2014/main" id="{4D1146A0-2932-49F6-A405-951063B26E71}"/>
              </a:ext>
            </a:extLst>
          </p:cNvPr>
          <p:cNvSpPr/>
          <p:nvPr/>
        </p:nvSpPr>
        <p:spPr>
          <a:xfrm>
            <a:off x="8354850" y="5270956"/>
            <a:ext cx="1297150" cy="215444"/>
          </a:xfrm>
          <a:prstGeom prst="rect">
            <a:avLst/>
          </a:prstGeom>
        </p:spPr>
        <p:txBody>
          <a:bodyPr wrap="none">
            <a:spAutoFit/>
          </a:bodyPr>
          <a:lstStyle/>
          <a:p>
            <a:pPr>
              <a:spcBef>
                <a:spcPts val="200"/>
              </a:spcBef>
              <a:spcAft>
                <a:spcPts val="400"/>
              </a:spcAft>
            </a:pPr>
            <a:r>
              <a:rPr lang="en-US" sz="800" dirty="0">
                <a:latin typeface="Arial" panose="020B0604020202020204" pitchFamily="34" charset="0"/>
                <a:ea typeface="Times New Roman" panose="02020603050405020304" pitchFamily="18" charset="0"/>
                <a:cs typeface="Times New Roman" panose="02020603050405020304" pitchFamily="18" charset="0"/>
              </a:rPr>
              <a:t>Source: Rhodium Group</a:t>
            </a:r>
          </a:p>
        </p:txBody>
      </p:sp>
      <p:graphicFrame>
        <p:nvGraphicFramePr>
          <p:cNvPr id="15" name="Chart 14">
            <a:extLst>
              <a:ext uri="{FF2B5EF4-FFF2-40B4-BE49-F238E27FC236}">
                <a16:creationId xmlns:a16="http://schemas.microsoft.com/office/drawing/2014/main" id="{7FB2AB25-5DE7-4BB4-9D76-B6909C5DB1CF}"/>
              </a:ext>
            </a:extLst>
          </p:cNvPr>
          <p:cNvGraphicFramePr>
            <a:graphicFrameLocks/>
          </p:cNvGraphicFramePr>
          <p:nvPr>
            <p:extLst>
              <p:ext uri="{D42A27DB-BD31-4B8C-83A1-F6EECF244321}">
                <p14:modId xmlns:p14="http://schemas.microsoft.com/office/powerpoint/2010/main" val="1939861038"/>
              </p:ext>
            </p:extLst>
          </p:nvPr>
        </p:nvGraphicFramePr>
        <p:xfrm>
          <a:off x="5677858" y="2087080"/>
          <a:ext cx="6335040" cy="3151220"/>
        </p:xfrm>
        <a:graphic>
          <a:graphicData uri="http://schemas.openxmlformats.org/drawingml/2006/chart">
            <c:chart xmlns:c="http://schemas.openxmlformats.org/drawingml/2006/chart" xmlns:r="http://schemas.openxmlformats.org/officeDocument/2006/relationships" r:id="rId3"/>
          </a:graphicData>
        </a:graphic>
      </p:graphicFrame>
      <p:sp>
        <p:nvSpPr>
          <p:cNvPr id="20" name="TextBox 19">
            <a:extLst>
              <a:ext uri="{FF2B5EF4-FFF2-40B4-BE49-F238E27FC236}">
                <a16:creationId xmlns:a16="http://schemas.microsoft.com/office/drawing/2014/main" id="{06970C3C-6082-41EF-8FC5-CD7128A39BFF}"/>
              </a:ext>
            </a:extLst>
          </p:cNvPr>
          <p:cNvSpPr txBox="1"/>
          <p:nvPr/>
        </p:nvSpPr>
        <p:spPr>
          <a:xfrm>
            <a:off x="6738258" y="2222070"/>
            <a:ext cx="458780" cy="307777"/>
          </a:xfrm>
          <a:prstGeom prst="rect">
            <a:avLst/>
          </a:prstGeom>
          <a:noFill/>
        </p:spPr>
        <p:txBody>
          <a:bodyPr wrap="none" rtlCol="0">
            <a:spAutoFit/>
          </a:bodyPr>
          <a:lstStyle/>
          <a:p>
            <a:pPr algn="ctr"/>
            <a:r>
              <a:rPr lang="en-US" sz="1400" dirty="0">
                <a:latin typeface="Calibri" panose="020F0502020204030204" pitchFamily="34" charset="0"/>
                <a:cs typeface="Calibri" panose="020F0502020204030204" pitchFamily="34" charset="0"/>
              </a:rPr>
              <a:t>$46</a:t>
            </a:r>
          </a:p>
        </p:txBody>
      </p:sp>
      <p:sp>
        <p:nvSpPr>
          <p:cNvPr id="21" name="TextBox 20">
            <a:extLst>
              <a:ext uri="{FF2B5EF4-FFF2-40B4-BE49-F238E27FC236}">
                <a16:creationId xmlns:a16="http://schemas.microsoft.com/office/drawing/2014/main" id="{56795438-C60B-45A0-A066-EA4341B548B8}"/>
              </a:ext>
            </a:extLst>
          </p:cNvPr>
          <p:cNvSpPr txBox="1"/>
          <p:nvPr/>
        </p:nvSpPr>
        <p:spPr>
          <a:xfrm>
            <a:off x="7750628" y="3045023"/>
            <a:ext cx="458780" cy="307777"/>
          </a:xfrm>
          <a:prstGeom prst="rect">
            <a:avLst/>
          </a:prstGeom>
          <a:noFill/>
        </p:spPr>
        <p:txBody>
          <a:bodyPr wrap="none" rtlCol="0">
            <a:spAutoFit/>
          </a:bodyPr>
          <a:lstStyle/>
          <a:p>
            <a:pPr algn="ctr"/>
            <a:r>
              <a:rPr lang="en-US" sz="1400" dirty="0">
                <a:latin typeface="Calibri" panose="020F0502020204030204" pitchFamily="34" charset="0"/>
                <a:cs typeface="Calibri" panose="020F0502020204030204" pitchFamily="34" charset="0"/>
              </a:rPr>
              <a:t>$29</a:t>
            </a:r>
          </a:p>
        </p:txBody>
      </p:sp>
      <p:sp>
        <p:nvSpPr>
          <p:cNvPr id="22" name="TextBox 21">
            <a:extLst>
              <a:ext uri="{FF2B5EF4-FFF2-40B4-BE49-F238E27FC236}">
                <a16:creationId xmlns:a16="http://schemas.microsoft.com/office/drawing/2014/main" id="{2FD6603A-A1EA-4283-8180-BE28D509F918}"/>
              </a:ext>
            </a:extLst>
          </p:cNvPr>
          <p:cNvSpPr txBox="1"/>
          <p:nvPr/>
        </p:nvSpPr>
        <p:spPr>
          <a:xfrm>
            <a:off x="8787478" y="4267200"/>
            <a:ext cx="367408" cy="307777"/>
          </a:xfrm>
          <a:prstGeom prst="rect">
            <a:avLst/>
          </a:prstGeom>
          <a:noFill/>
        </p:spPr>
        <p:txBody>
          <a:bodyPr wrap="none" rtlCol="0">
            <a:spAutoFit/>
          </a:bodyPr>
          <a:lstStyle/>
          <a:p>
            <a:pPr algn="ctr"/>
            <a:r>
              <a:rPr lang="en-US" sz="1400" dirty="0">
                <a:latin typeface="Calibri" panose="020F0502020204030204" pitchFamily="34" charset="0"/>
                <a:cs typeface="Calibri" panose="020F0502020204030204" pitchFamily="34" charset="0"/>
              </a:rPr>
              <a:t>$5</a:t>
            </a:r>
          </a:p>
        </p:txBody>
      </p:sp>
    </p:spTree>
    <p:extLst>
      <p:ext uri="{BB962C8B-B14F-4D97-AF65-F5344CB8AC3E}">
        <p14:creationId xmlns:p14="http://schemas.microsoft.com/office/powerpoint/2010/main" val="15660476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25AA3A-B90B-4772-9AD7-68F653BDA7E3}"/>
              </a:ext>
            </a:extLst>
          </p:cNvPr>
          <p:cNvSpPr>
            <a:spLocks noGrp="1"/>
          </p:cNvSpPr>
          <p:nvPr>
            <p:ph type="title"/>
          </p:nvPr>
        </p:nvSpPr>
        <p:spPr/>
        <p:txBody>
          <a:bodyPr/>
          <a:lstStyle/>
          <a:p>
            <a:r>
              <a:rPr lang="en-US" dirty="0"/>
              <a:t>Incubators and Research Centers in U.S.</a:t>
            </a:r>
          </a:p>
        </p:txBody>
      </p:sp>
      <p:sp>
        <p:nvSpPr>
          <p:cNvPr id="3" name="Content Placeholder 2">
            <a:extLst>
              <a:ext uri="{FF2B5EF4-FFF2-40B4-BE49-F238E27FC236}">
                <a16:creationId xmlns:a16="http://schemas.microsoft.com/office/drawing/2014/main" id="{24995470-823E-46DA-83BB-E962E6E3708D}"/>
              </a:ext>
            </a:extLst>
          </p:cNvPr>
          <p:cNvSpPr>
            <a:spLocks noGrp="1"/>
          </p:cNvSpPr>
          <p:nvPr>
            <p:ph idx="1"/>
          </p:nvPr>
        </p:nvSpPr>
        <p:spPr/>
        <p:txBody>
          <a:bodyPr>
            <a:normAutofit fontScale="92500" lnSpcReduction="10000"/>
          </a:bodyPr>
          <a:lstStyle/>
          <a:p>
            <a:pPr marL="0" indent="0">
              <a:buNone/>
            </a:pPr>
            <a:r>
              <a:rPr lang="en-US" b="1" dirty="0"/>
              <a:t>Incubators</a:t>
            </a:r>
          </a:p>
          <a:p>
            <a:r>
              <a:rPr lang="en-US" dirty="0"/>
              <a:t>QBIC (Boston)</a:t>
            </a:r>
          </a:p>
          <a:p>
            <a:r>
              <a:rPr lang="en-US" dirty="0"/>
              <a:t>Cumberland Emerging Technologies (Nashville)</a:t>
            </a:r>
          </a:p>
          <a:p>
            <a:r>
              <a:rPr lang="en-US" dirty="0"/>
              <a:t>CUBIC (Houston/Texas Medical Center)</a:t>
            </a:r>
          </a:p>
          <a:p>
            <a:endParaRPr lang="en-US" dirty="0"/>
          </a:p>
          <a:p>
            <a:pPr marL="0" indent="0">
              <a:buNone/>
            </a:pPr>
            <a:r>
              <a:rPr lang="en-US" b="1" dirty="0"/>
              <a:t>R&amp;D Centers</a:t>
            </a:r>
          </a:p>
          <a:p>
            <a:r>
              <a:rPr lang="en-US" dirty="0"/>
              <a:t>QLB Biotherapeutics (Boston) 				– </a:t>
            </a:r>
            <a:r>
              <a:rPr lang="en-US" dirty="0">
                <a:solidFill>
                  <a:srgbClr val="FF0000"/>
                </a:solidFill>
              </a:rPr>
              <a:t>cancer immunotherapy</a:t>
            </a:r>
          </a:p>
          <a:p>
            <a:r>
              <a:rPr lang="en-US" dirty="0" err="1"/>
              <a:t>VcanBio</a:t>
            </a:r>
            <a:r>
              <a:rPr lang="en-US" dirty="0"/>
              <a:t> USA (Boston) 					– </a:t>
            </a:r>
            <a:r>
              <a:rPr lang="en-US" dirty="0">
                <a:solidFill>
                  <a:srgbClr val="FF0000"/>
                </a:solidFill>
              </a:rPr>
              <a:t>cancer immunotherapy</a:t>
            </a:r>
          </a:p>
          <a:p>
            <a:r>
              <a:rPr lang="en-US" dirty="0" err="1"/>
              <a:t>Luye</a:t>
            </a:r>
            <a:r>
              <a:rPr lang="en-US" dirty="0"/>
              <a:t> Boston R&amp;D Center (Boston) 				– </a:t>
            </a:r>
            <a:r>
              <a:rPr lang="en-US" dirty="0">
                <a:solidFill>
                  <a:srgbClr val="FF0000"/>
                </a:solidFill>
              </a:rPr>
              <a:t>cancer immunotherapy</a:t>
            </a:r>
          </a:p>
          <a:p>
            <a:r>
              <a:rPr lang="en-US" dirty="0" err="1"/>
              <a:t>Sihuan</a:t>
            </a:r>
            <a:r>
              <a:rPr lang="en-US" dirty="0"/>
              <a:t> Pharmaceutical (SF Bay Area) 			– </a:t>
            </a:r>
            <a:r>
              <a:rPr lang="en-US" dirty="0">
                <a:solidFill>
                  <a:srgbClr val="FF0000"/>
                </a:solidFill>
              </a:rPr>
              <a:t>cancer immunotherapy</a:t>
            </a:r>
          </a:p>
          <a:p>
            <a:r>
              <a:rPr lang="en-US" dirty="0" err="1"/>
              <a:t>Novogene</a:t>
            </a:r>
            <a:r>
              <a:rPr lang="en-US" dirty="0"/>
              <a:t> (Sacramento/UC Davis) 				– </a:t>
            </a:r>
            <a:r>
              <a:rPr lang="en-US" dirty="0">
                <a:solidFill>
                  <a:schemeClr val="accent5">
                    <a:lumMod val="60000"/>
                    <a:lumOff val="40000"/>
                  </a:schemeClr>
                </a:solidFill>
              </a:rPr>
              <a:t>genome sequencing center</a:t>
            </a:r>
          </a:p>
          <a:p>
            <a:r>
              <a:rPr lang="en-US" dirty="0" err="1"/>
              <a:t>Genetron</a:t>
            </a:r>
            <a:r>
              <a:rPr lang="en-US" dirty="0"/>
              <a:t> Health Technologies (Research Triangle Park, NC) – </a:t>
            </a:r>
            <a:r>
              <a:rPr lang="en-US" dirty="0">
                <a:solidFill>
                  <a:schemeClr val="accent3"/>
                </a:solidFill>
              </a:rPr>
              <a:t>molecular diagnostics</a:t>
            </a:r>
          </a:p>
          <a:p>
            <a:endParaRPr lang="en-US" dirty="0"/>
          </a:p>
        </p:txBody>
      </p:sp>
      <p:sp>
        <p:nvSpPr>
          <p:cNvPr id="4" name="Footer Placeholder 3">
            <a:extLst>
              <a:ext uri="{FF2B5EF4-FFF2-40B4-BE49-F238E27FC236}">
                <a16:creationId xmlns:a16="http://schemas.microsoft.com/office/drawing/2014/main" id="{8A1466A5-D171-4828-8844-B333A6478BCF}"/>
              </a:ext>
            </a:extLst>
          </p:cNvPr>
          <p:cNvSpPr>
            <a:spLocks noGrp="1"/>
          </p:cNvSpPr>
          <p:nvPr>
            <p:ph type="ftr" sz="quarter" idx="10"/>
          </p:nvPr>
        </p:nvSpPr>
        <p:spPr/>
        <p:txBody>
          <a:bodyPr/>
          <a:lstStyle/>
          <a:p>
            <a:endParaRPr lang="en-US" dirty="0"/>
          </a:p>
        </p:txBody>
      </p:sp>
      <p:sp>
        <p:nvSpPr>
          <p:cNvPr id="5" name="Slide Number Placeholder 4">
            <a:extLst>
              <a:ext uri="{FF2B5EF4-FFF2-40B4-BE49-F238E27FC236}">
                <a16:creationId xmlns:a16="http://schemas.microsoft.com/office/drawing/2014/main" id="{D4211496-2AD6-452E-A688-8613F11A7266}"/>
              </a:ext>
            </a:extLst>
          </p:cNvPr>
          <p:cNvSpPr>
            <a:spLocks noGrp="1"/>
          </p:cNvSpPr>
          <p:nvPr>
            <p:ph type="sldNum" sz="quarter" idx="11"/>
          </p:nvPr>
        </p:nvSpPr>
        <p:spPr/>
        <p:txBody>
          <a:bodyPr/>
          <a:lstStyle/>
          <a:p>
            <a:fld id="{11F79561-EA7F-454C-8C1A-5FBABDDDB662}" type="slidenum">
              <a:rPr lang="en-US" smtClean="0"/>
              <a:pPr/>
              <a:t>9</a:t>
            </a:fld>
            <a:endParaRPr lang="en-US" dirty="0"/>
          </a:p>
        </p:txBody>
      </p:sp>
      <p:pic>
        <p:nvPicPr>
          <p:cNvPr id="2050" name="Picture 2" descr="https://s.hdnux.com/photos/73/25/56/15555468/5/gallery_xlarge.jpg">
            <a:extLst>
              <a:ext uri="{FF2B5EF4-FFF2-40B4-BE49-F238E27FC236}">
                <a16:creationId xmlns:a16="http://schemas.microsoft.com/office/drawing/2014/main" id="{A46DAD26-3164-4048-82B1-06A888CAA2B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45704" y="1325183"/>
            <a:ext cx="3378200" cy="225213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51144863-0A23-4C4C-84D1-67B8DBAB9B47}"/>
              </a:ext>
            </a:extLst>
          </p:cNvPr>
          <p:cNvSpPr txBox="1"/>
          <p:nvPr/>
        </p:nvSpPr>
        <p:spPr>
          <a:xfrm rot="16200000">
            <a:off x="10351167" y="2308534"/>
            <a:ext cx="2283649" cy="253916"/>
          </a:xfrm>
          <a:prstGeom prst="rect">
            <a:avLst/>
          </a:prstGeom>
          <a:noFill/>
        </p:spPr>
        <p:txBody>
          <a:bodyPr wrap="square" rtlCol="0">
            <a:spAutoFit/>
          </a:bodyPr>
          <a:lstStyle/>
          <a:p>
            <a:pPr algn="r"/>
            <a:r>
              <a:rPr lang="en-US" sz="1050" dirty="0">
                <a:latin typeface="Arial" panose="020B0604020202020204" pitchFamily="34" charset="0"/>
                <a:cs typeface="Arial" panose="020B0604020202020204" pitchFamily="34" charset="0"/>
              </a:rPr>
              <a:t>Image credit: Houston Chronicle</a:t>
            </a:r>
          </a:p>
        </p:txBody>
      </p:sp>
    </p:spTree>
    <p:extLst>
      <p:ext uri="{BB962C8B-B14F-4D97-AF65-F5344CB8AC3E}">
        <p14:creationId xmlns:p14="http://schemas.microsoft.com/office/powerpoint/2010/main" val="1180742324"/>
      </p:ext>
    </p:extLst>
  </p:cSld>
  <p:clrMapOvr>
    <a:masterClrMapping/>
  </p:clrMapOvr>
</p:sld>
</file>

<file path=ppt/theme/theme1.xml><?xml version="1.0" encoding="utf-8"?>
<a:theme xmlns:a="http://schemas.openxmlformats.org/drawingml/2006/main" name="Office Theme">
  <a:themeElements>
    <a:clrScheme name="Gryphon">
      <a:dk1>
        <a:sysClr val="windowText" lastClr="000000"/>
      </a:dk1>
      <a:lt1>
        <a:sysClr val="window" lastClr="FFFFFF"/>
      </a:lt1>
      <a:dk2>
        <a:srgbClr val="455F51"/>
      </a:dk2>
      <a:lt2>
        <a:srgbClr val="E2DFCC"/>
      </a:lt2>
      <a:accent1>
        <a:srgbClr val="99CB38"/>
      </a:accent1>
      <a:accent2>
        <a:srgbClr val="63A537"/>
      </a:accent2>
      <a:accent3>
        <a:srgbClr val="37A76F"/>
      </a:accent3>
      <a:accent4>
        <a:srgbClr val="51C3F9"/>
      </a:accent4>
      <a:accent5>
        <a:srgbClr val="0070C0"/>
      </a:accent5>
      <a:accent6>
        <a:srgbClr val="033A55"/>
      </a:accent6>
      <a:hlink>
        <a:srgbClr val="EE7B08"/>
      </a:hlink>
      <a:folHlink>
        <a:srgbClr val="977B2D"/>
      </a:folHlink>
    </a:clrScheme>
    <a:fontScheme name="Gryphon Fonts">
      <a:majorFont>
        <a:latin typeface="Franklin Gothic Demi Cond"/>
        <a:ea typeface=""/>
        <a:cs typeface=""/>
      </a:majorFont>
      <a:minorFont>
        <a:latin typeface="Constant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ryphon PowerPoint Format Master Slides Widescreen (Dec 2016).pptx" id="{2AAF9F7A-F602-49E7-BB14-E8B59AB4BE87}" vid="{D2450655-69D8-438C-A4A1-383536887CE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Override>
</file>

<file path=docProps/app.xml><?xml version="1.0" encoding="utf-8"?>
<Properties xmlns="http://schemas.openxmlformats.org/officeDocument/2006/extended-properties" xmlns:vt="http://schemas.openxmlformats.org/officeDocument/2006/docPropsVTypes">
  <Template>Gryphon PowerPoint Format Master Slides Widescreen (Dec 2016)</Template>
  <TotalTime>1000</TotalTime>
  <Words>2251</Words>
  <Application>Microsoft Office PowerPoint</Application>
  <PresentationFormat>Widescreen</PresentationFormat>
  <Paragraphs>338</Paragraphs>
  <Slides>17</Slides>
  <Notes>17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Franklin Gothic Demi Cond</vt:lpstr>
      <vt:lpstr>Trebuchet MS</vt:lpstr>
      <vt:lpstr>Georgia</vt:lpstr>
      <vt:lpstr>Calibri</vt:lpstr>
      <vt:lpstr>Arial</vt:lpstr>
      <vt:lpstr>Constantia</vt:lpstr>
      <vt:lpstr>Office Theme</vt:lpstr>
      <vt:lpstr> The Role of U.S. Foreign Engagement in China’s Biotechnology Development</vt:lpstr>
      <vt:lpstr>Background</vt:lpstr>
      <vt:lpstr>Goals</vt:lpstr>
      <vt:lpstr>Scope</vt:lpstr>
      <vt:lpstr>China’s Biotechnology Sector Overview</vt:lpstr>
      <vt:lpstr>Role of Foreign Investment in Biotech</vt:lpstr>
      <vt:lpstr>Chinese Investment in U.S. Biotech</vt:lpstr>
      <vt:lpstr>Declining Chinese Investment in U.S.</vt:lpstr>
      <vt:lpstr>Incubators and Research Centers in U.S.</vt:lpstr>
      <vt:lpstr>Talent Programs</vt:lpstr>
      <vt:lpstr>Foreign Students and Researchers</vt:lpstr>
      <vt:lpstr>China and Healthcare-Related Data</vt:lpstr>
      <vt:lpstr>Chinese Access to U.S. Healthcare Data</vt:lpstr>
      <vt:lpstr>Data Sharing Laws</vt:lpstr>
      <vt:lpstr>Data Access Issues</vt:lpstr>
      <vt:lpstr>Recommendations</vt:lpstr>
      <vt:lpstr>Credits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China’s Biotechnology Development: The Role of US and Other Foreign Engagement</dc:title>
  <dc:creator>Mark Kazmierczak</dc:creator>
  <cp:lastModifiedBy>Mark Kazmierczak</cp:lastModifiedBy>
  <cp:revision>130</cp:revision>
  <cp:lastPrinted>2019-06-05T18:17:49Z</cp:lastPrinted>
  <dcterms:created xsi:type="dcterms:W3CDTF">2019-02-27T14:15:00Z</dcterms:created>
  <dcterms:modified xsi:type="dcterms:W3CDTF">2019-07-15T14:40:22Z</dcterms:modified>
</cp:coreProperties>
</file>